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Nunito"/>
      <p:regular r:id="rId20"/>
      <p:bold r:id="rId21"/>
      <p:italic r:id="rId22"/>
      <p:boldItalic r:id="rId23"/>
    </p:embeddedFont>
    <p:embeddedFont>
      <p:font typeface="Lato"/>
      <p:regular r:id="rId24"/>
      <p:bold r:id="rId25"/>
      <p:italic r:id="rId26"/>
      <p:boldItalic r:id="rId27"/>
    </p:embeddedFont>
    <p:embeddedFont>
      <p:font typeface="Lato Black"/>
      <p:bold r:id="rId28"/>
      <p:boldItalic r:id="rId29"/>
    </p:embeddedFont>
    <p:embeddedFont>
      <p:font typeface="Fascinate Inline"/>
      <p:regular r:id="rId30"/>
    </p:embeddedFont>
    <p:embeddedFont>
      <p:font typeface="Barlow"/>
      <p:regular r:id="rId31"/>
      <p:bold r:id="rId32"/>
      <p:italic r:id="rId33"/>
      <p:boldItalic r:id="rId34"/>
    </p:embeddedFont>
    <p:embeddedFont>
      <p:font typeface="Noto Serif Bengali"/>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0ECC9E-1706-43D7-90D8-DB9D3F8132D0}">
  <a:tblStyle styleId="{C80ECC9E-1706-43D7-90D8-DB9D3F8132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Lato-regular.fntdata"/><Relationship Id="rId23"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LatoBlack-bold.fntdata"/><Relationship Id="rId27"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lack-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regular.fntdata"/><Relationship Id="rId30" Type="http://schemas.openxmlformats.org/officeDocument/2006/relationships/font" Target="fonts/FascinateInline-regular.fntdata"/><Relationship Id="rId11" Type="http://schemas.openxmlformats.org/officeDocument/2006/relationships/slide" Target="slides/slide5.xml"/><Relationship Id="rId33" Type="http://schemas.openxmlformats.org/officeDocument/2006/relationships/font" Target="fonts/Barlow-italic.fntdata"/><Relationship Id="rId10" Type="http://schemas.openxmlformats.org/officeDocument/2006/relationships/slide" Target="slides/slide4.xml"/><Relationship Id="rId32" Type="http://schemas.openxmlformats.org/officeDocument/2006/relationships/font" Target="fonts/Barlow-bold.fntdata"/><Relationship Id="rId13" Type="http://schemas.openxmlformats.org/officeDocument/2006/relationships/slide" Target="slides/slide7.xml"/><Relationship Id="rId35" Type="http://schemas.openxmlformats.org/officeDocument/2006/relationships/font" Target="fonts/NotoSerifBengali-regular.fntdata"/><Relationship Id="rId12" Type="http://schemas.openxmlformats.org/officeDocument/2006/relationships/slide" Target="slides/slide6.xml"/><Relationship Id="rId34" Type="http://schemas.openxmlformats.org/officeDocument/2006/relationships/font" Target="fonts/Barlow-boldItalic.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NotoSerifBengali-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21d6a8b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721d6a8b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f3623e3bc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f3623e3bc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de0c09af6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de0c09af6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86c86ba61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86c86ba61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e20c7792d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e20c7792d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e0c09af6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e0c09af6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fc94d1e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dfc94d1e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a465dc492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a465dc492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de0c09af6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de0c09af6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13af799c6_0_6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13af799c6_0_6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e0c09af6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de0c09af6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de0c09af6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de0c09af6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dfc94d1ec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dfc94d1ec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cxnSp>
        <p:nvCxnSpPr>
          <p:cNvPr id="9" name="Google Shape;9;p2"/>
          <p:cNvCxnSpPr/>
          <p:nvPr/>
        </p:nvCxnSpPr>
        <p:spPr>
          <a:xfrm>
            <a:off x="0" y="563825"/>
            <a:ext cx="9144000" cy="0"/>
          </a:xfrm>
          <a:prstGeom prst="straightConnector1">
            <a:avLst/>
          </a:prstGeom>
          <a:noFill/>
          <a:ln cap="flat" cmpd="sng" w="9525">
            <a:solidFill>
              <a:schemeClr val="dk1"/>
            </a:solidFill>
            <a:prstDash val="solid"/>
            <a:round/>
            <a:headEnd len="med" w="med" type="none"/>
            <a:tailEnd len="med" w="med" type="none"/>
          </a:ln>
        </p:spPr>
      </p:cxnSp>
      <p:sp>
        <p:nvSpPr>
          <p:cNvPr id="10" name="Google Shape;10;p2"/>
          <p:cNvSpPr/>
          <p:nvPr/>
        </p:nvSpPr>
        <p:spPr>
          <a:xfrm>
            <a:off x="901150" y="418778"/>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11061" y="37740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037186" y="45628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idx="1" type="subTitle"/>
          </p:nvPr>
        </p:nvSpPr>
        <p:spPr>
          <a:xfrm>
            <a:off x="2366875" y="3945450"/>
            <a:ext cx="4410300" cy="456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type="ctrTitle"/>
          </p:nvPr>
        </p:nvSpPr>
        <p:spPr>
          <a:xfrm>
            <a:off x="1366075" y="876465"/>
            <a:ext cx="6411900" cy="2481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Font typeface="Fascinate Inline"/>
              <a:buNone/>
              <a:defRPr sz="3600"/>
            </a:lvl1pPr>
            <a:lvl2pPr lvl="1" rtl="0" algn="ctr">
              <a:spcBef>
                <a:spcPts val="0"/>
              </a:spcBef>
              <a:spcAft>
                <a:spcPts val="0"/>
              </a:spcAft>
              <a:buSzPts val="5200"/>
              <a:buFont typeface="Fascinate Inline"/>
              <a:buNone/>
              <a:defRPr sz="5200">
                <a:latin typeface="Fascinate Inline"/>
                <a:ea typeface="Fascinate Inline"/>
                <a:cs typeface="Fascinate Inline"/>
                <a:sym typeface="Fascinate Inline"/>
              </a:defRPr>
            </a:lvl2pPr>
            <a:lvl3pPr lvl="2" rtl="0" algn="ctr">
              <a:spcBef>
                <a:spcPts val="0"/>
              </a:spcBef>
              <a:spcAft>
                <a:spcPts val="0"/>
              </a:spcAft>
              <a:buSzPts val="5200"/>
              <a:buFont typeface="Fascinate Inline"/>
              <a:buNone/>
              <a:defRPr sz="5200">
                <a:latin typeface="Fascinate Inline"/>
                <a:ea typeface="Fascinate Inline"/>
                <a:cs typeface="Fascinate Inline"/>
                <a:sym typeface="Fascinate Inline"/>
              </a:defRPr>
            </a:lvl3pPr>
            <a:lvl4pPr lvl="3" rtl="0" algn="ctr">
              <a:spcBef>
                <a:spcPts val="0"/>
              </a:spcBef>
              <a:spcAft>
                <a:spcPts val="0"/>
              </a:spcAft>
              <a:buSzPts val="5200"/>
              <a:buFont typeface="Fascinate Inline"/>
              <a:buNone/>
              <a:defRPr sz="5200">
                <a:latin typeface="Fascinate Inline"/>
                <a:ea typeface="Fascinate Inline"/>
                <a:cs typeface="Fascinate Inline"/>
                <a:sym typeface="Fascinate Inline"/>
              </a:defRPr>
            </a:lvl4pPr>
            <a:lvl5pPr lvl="4" rtl="0" algn="ctr">
              <a:spcBef>
                <a:spcPts val="0"/>
              </a:spcBef>
              <a:spcAft>
                <a:spcPts val="0"/>
              </a:spcAft>
              <a:buSzPts val="5200"/>
              <a:buFont typeface="Fascinate Inline"/>
              <a:buNone/>
              <a:defRPr sz="5200">
                <a:latin typeface="Fascinate Inline"/>
                <a:ea typeface="Fascinate Inline"/>
                <a:cs typeface="Fascinate Inline"/>
                <a:sym typeface="Fascinate Inline"/>
              </a:defRPr>
            </a:lvl5pPr>
            <a:lvl6pPr lvl="5" rtl="0" algn="ctr">
              <a:spcBef>
                <a:spcPts val="0"/>
              </a:spcBef>
              <a:spcAft>
                <a:spcPts val="0"/>
              </a:spcAft>
              <a:buSzPts val="5200"/>
              <a:buFont typeface="Fascinate Inline"/>
              <a:buNone/>
              <a:defRPr sz="5200">
                <a:latin typeface="Fascinate Inline"/>
                <a:ea typeface="Fascinate Inline"/>
                <a:cs typeface="Fascinate Inline"/>
                <a:sym typeface="Fascinate Inline"/>
              </a:defRPr>
            </a:lvl6pPr>
            <a:lvl7pPr lvl="6" rtl="0" algn="ctr">
              <a:spcBef>
                <a:spcPts val="0"/>
              </a:spcBef>
              <a:spcAft>
                <a:spcPts val="0"/>
              </a:spcAft>
              <a:buSzPts val="5200"/>
              <a:buFont typeface="Fascinate Inline"/>
              <a:buNone/>
              <a:defRPr sz="5200">
                <a:latin typeface="Fascinate Inline"/>
                <a:ea typeface="Fascinate Inline"/>
                <a:cs typeface="Fascinate Inline"/>
                <a:sym typeface="Fascinate Inline"/>
              </a:defRPr>
            </a:lvl7pPr>
            <a:lvl8pPr lvl="7" rtl="0" algn="ctr">
              <a:spcBef>
                <a:spcPts val="0"/>
              </a:spcBef>
              <a:spcAft>
                <a:spcPts val="0"/>
              </a:spcAft>
              <a:buSzPts val="5200"/>
              <a:buFont typeface="Fascinate Inline"/>
              <a:buNone/>
              <a:defRPr sz="5200">
                <a:latin typeface="Fascinate Inline"/>
                <a:ea typeface="Fascinate Inline"/>
                <a:cs typeface="Fascinate Inline"/>
                <a:sym typeface="Fascinate Inline"/>
              </a:defRPr>
            </a:lvl8pPr>
            <a:lvl9pPr lvl="8" rtl="0" algn="ctr">
              <a:spcBef>
                <a:spcPts val="0"/>
              </a:spcBef>
              <a:spcAft>
                <a:spcPts val="0"/>
              </a:spcAft>
              <a:buSzPts val="5200"/>
              <a:buFont typeface="Fascinate Inline"/>
              <a:buNone/>
              <a:defRPr sz="5200">
                <a:latin typeface="Fascinate Inline"/>
                <a:ea typeface="Fascinate Inline"/>
                <a:cs typeface="Fascinate Inline"/>
                <a:sym typeface="Fascinate Inli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cxnSp>
        <p:nvCxnSpPr>
          <p:cNvPr id="72" name="Google Shape;72;p11"/>
          <p:cNvCxnSpPr/>
          <p:nvPr/>
        </p:nvCxnSpPr>
        <p:spPr>
          <a:xfrm>
            <a:off x="0" y="1093704"/>
            <a:ext cx="9144000" cy="0"/>
          </a:xfrm>
          <a:prstGeom prst="straightConnector1">
            <a:avLst/>
          </a:prstGeom>
          <a:noFill/>
          <a:ln cap="flat" cmpd="sng" w="9525">
            <a:solidFill>
              <a:schemeClr val="dk1"/>
            </a:solidFill>
            <a:prstDash val="solid"/>
            <a:round/>
            <a:headEnd len="med" w="med" type="none"/>
            <a:tailEnd len="med" w="med" type="none"/>
          </a:ln>
        </p:spPr>
      </p:cxnSp>
      <p:sp>
        <p:nvSpPr>
          <p:cNvPr id="73" name="Google Shape;73;p11"/>
          <p:cNvSpPr txBox="1"/>
          <p:nvPr>
            <p:ph hasCustomPrompt="1" type="title"/>
          </p:nvPr>
        </p:nvSpPr>
        <p:spPr>
          <a:xfrm>
            <a:off x="1614850" y="1420375"/>
            <a:ext cx="5914200" cy="1742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0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 name="Google Shape;74;p11"/>
          <p:cNvSpPr txBox="1"/>
          <p:nvPr>
            <p:ph idx="1" type="body"/>
          </p:nvPr>
        </p:nvSpPr>
        <p:spPr>
          <a:xfrm>
            <a:off x="2072775" y="3922048"/>
            <a:ext cx="4998600" cy="432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5" name="Google Shape;75;p11"/>
          <p:cNvSpPr/>
          <p:nvPr/>
        </p:nvSpPr>
        <p:spPr>
          <a:xfrm>
            <a:off x="8477329" y="28902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a:off x="1017954" y="2717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a:off x="2526754" y="44587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8" name="Shape 7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9" name="Shape 79"/>
        <p:cNvGrpSpPr/>
        <p:nvPr/>
      </p:nvGrpSpPr>
      <p:grpSpPr>
        <a:xfrm>
          <a:off x="0" y="0"/>
          <a:ext cx="0" cy="0"/>
          <a:chOff x="0" y="0"/>
          <a:chExt cx="0" cy="0"/>
        </a:xfrm>
      </p:grpSpPr>
      <p:pic>
        <p:nvPicPr>
          <p:cNvPr id="80" name="Google Shape;80;p13"/>
          <p:cNvPicPr preferRelativeResize="0"/>
          <p:nvPr/>
        </p:nvPicPr>
        <p:blipFill>
          <a:blip r:embed="rId2">
            <a:alphaModFix/>
          </a:blip>
          <a:stretch>
            <a:fillRect/>
          </a:stretch>
        </p:blipFill>
        <p:spPr>
          <a:xfrm>
            <a:off x="119025" y="2721975"/>
            <a:ext cx="764900" cy="693125"/>
          </a:xfrm>
          <a:prstGeom prst="rect">
            <a:avLst/>
          </a:prstGeom>
          <a:noFill/>
          <a:ln>
            <a:noFill/>
          </a:ln>
        </p:spPr>
      </p:pic>
      <p:pic>
        <p:nvPicPr>
          <p:cNvPr id="81" name="Google Shape;81;p13"/>
          <p:cNvPicPr preferRelativeResize="0"/>
          <p:nvPr/>
        </p:nvPicPr>
        <p:blipFill>
          <a:blip r:embed="rId2">
            <a:alphaModFix/>
          </a:blip>
          <a:stretch>
            <a:fillRect/>
          </a:stretch>
        </p:blipFill>
        <p:spPr>
          <a:xfrm rot="9817722">
            <a:off x="8290794" y="2811587"/>
            <a:ext cx="770432" cy="698151"/>
          </a:xfrm>
          <a:prstGeom prst="rect">
            <a:avLst/>
          </a:prstGeom>
          <a:noFill/>
          <a:ln>
            <a:noFill/>
          </a:ln>
        </p:spPr>
      </p:pic>
      <p:sp>
        <p:nvSpPr>
          <p:cNvPr id="82" name="Google Shape;82;p13"/>
          <p:cNvSpPr/>
          <p:nvPr/>
        </p:nvSpPr>
        <p:spPr>
          <a:xfrm>
            <a:off x="185554" y="2296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228554" y="35315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8400529" y="3472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hasCustomPrompt="1" type="title"/>
          </p:nvPr>
        </p:nvSpPr>
        <p:spPr>
          <a:xfrm>
            <a:off x="1463712" y="1376035"/>
            <a:ext cx="978900" cy="541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6" name="Google Shape;86;p13"/>
          <p:cNvSpPr txBox="1"/>
          <p:nvPr>
            <p:ph idx="2" type="title"/>
          </p:nvPr>
        </p:nvSpPr>
        <p:spPr>
          <a:xfrm>
            <a:off x="713400" y="1926094"/>
            <a:ext cx="2479500" cy="409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3" type="title"/>
          </p:nvPr>
        </p:nvSpPr>
        <p:spPr>
          <a:xfrm>
            <a:off x="713400" y="2196807"/>
            <a:ext cx="2479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8" name="Google Shape;88;p13"/>
          <p:cNvSpPr txBox="1"/>
          <p:nvPr>
            <p:ph hasCustomPrompt="1" idx="4" type="title"/>
          </p:nvPr>
        </p:nvSpPr>
        <p:spPr>
          <a:xfrm>
            <a:off x="4092801" y="1376035"/>
            <a:ext cx="978900" cy="541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9" name="Google Shape;89;p13"/>
          <p:cNvSpPr txBox="1"/>
          <p:nvPr>
            <p:ph idx="5" type="title"/>
          </p:nvPr>
        </p:nvSpPr>
        <p:spPr>
          <a:xfrm>
            <a:off x="3342537" y="1926094"/>
            <a:ext cx="2479500" cy="409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0" name="Google Shape;90;p13"/>
          <p:cNvSpPr txBox="1"/>
          <p:nvPr>
            <p:ph idx="6" type="title"/>
          </p:nvPr>
        </p:nvSpPr>
        <p:spPr>
          <a:xfrm>
            <a:off x="3332255" y="2196807"/>
            <a:ext cx="2479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91" name="Google Shape;91;p13"/>
          <p:cNvSpPr txBox="1"/>
          <p:nvPr>
            <p:ph hasCustomPrompt="1" idx="7" type="title"/>
          </p:nvPr>
        </p:nvSpPr>
        <p:spPr>
          <a:xfrm>
            <a:off x="1463712" y="2995204"/>
            <a:ext cx="978900" cy="541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2" name="Google Shape;92;p13"/>
          <p:cNvSpPr txBox="1"/>
          <p:nvPr>
            <p:ph idx="8" type="title"/>
          </p:nvPr>
        </p:nvSpPr>
        <p:spPr>
          <a:xfrm>
            <a:off x="713400" y="3548112"/>
            <a:ext cx="2479500" cy="409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3" name="Google Shape;93;p13"/>
          <p:cNvSpPr txBox="1"/>
          <p:nvPr>
            <p:ph idx="9" type="title"/>
          </p:nvPr>
        </p:nvSpPr>
        <p:spPr>
          <a:xfrm>
            <a:off x="713400" y="3818830"/>
            <a:ext cx="2479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94" name="Google Shape;94;p13"/>
          <p:cNvSpPr txBox="1"/>
          <p:nvPr>
            <p:ph hasCustomPrompt="1" idx="13" type="title"/>
          </p:nvPr>
        </p:nvSpPr>
        <p:spPr>
          <a:xfrm>
            <a:off x="4092801" y="2995204"/>
            <a:ext cx="978900" cy="541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5" name="Google Shape;95;p13"/>
          <p:cNvSpPr txBox="1"/>
          <p:nvPr>
            <p:ph idx="14" type="title"/>
          </p:nvPr>
        </p:nvSpPr>
        <p:spPr>
          <a:xfrm>
            <a:off x="3342537" y="3548112"/>
            <a:ext cx="2479500" cy="409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6" name="Google Shape;96;p13"/>
          <p:cNvSpPr txBox="1"/>
          <p:nvPr>
            <p:ph idx="15" type="title"/>
          </p:nvPr>
        </p:nvSpPr>
        <p:spPr>
          <a:xfrm>
            <a:off x="3342537" y="3818830"/>
            <a:ext cx="2479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97" name="Google Shape;97;p13"/>
          <p:cNvSpPr txBox="1"/>
          <p:nvPr>
            <p:ph hasCustomPrompt="1" idx="16" type="title"/>
          </p:nvPr>
        </p:nvSpPr>
        <p:spPr>
          <a:xfrm>
            <a:off x="6701375" y="1376035"/>
            <a:ext cx="978900" cy="541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 name="Google Shape;98;p13"/>
          <p:cNvSpPr txBox="1"/>
          <p:nvPr>
            <p:ph idx="17" type="title"/>
          </p:nvPr>
        </p:nvSpPr>
        <p:spPr>
          <a:xfrm>
            <a:off x="5951111" y="1926094"/>
            <a:ext cx="2479500" cy="409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9" name="Google Shape;99;p13"/>
          <p:cNvSpPr txBox="1"/>
          <p:nvPr>
            <p:ph idx="18" type="title"/>
          </p:nvPr>
        </p:nvSpPr>
        <p:spPr>
          <a:xfrm>
            <a:off x="5951111" y="2196807"/>
            <a:ext cx="2479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0" name="Google Shape;100;p13"/>
          <p:cNvSpPr txBox="1"/>
          <p:nvPr>
            <p:ph hasCustomPrompt="1" idx="19" type="title"/>
          </p:nvPr>
        </p:nvSpPr>
        <p:spPr>
          <a:xfrm>
            <a:off x="6701375" y="2995204"/>
            <a:ext cx="978900" cy="541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1" name="Google Shape;101;p13"/>
          <p:cNvSpPr txBox="1"/>
          <p:nvPr>
            <p:ph idx="20" type="title"/>
          </p:nvPr>
        </p:nvSpPr>
        <p:spPr>
          <a:xfrm>
            <a:off x="5951111" y="3548112"/>
            <a:ext cx="2479500" cy="409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2" name="Google Shape;102;p13"/>
          <p:cNvSpPr txBox="1"/>
          <p:nvPr>
            <p:ph idx="21" type="title"/>
          </p:nvPr>
        </p:nvSpPr>
        <p:spPr>
          <a:xfrm>
            <a:off x="5951111" y="3818830"/>
            <a:ext cx="2479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3" name="Google Shape;103;p13"/>
          <p:cNvSpPr txBox="1"/>
          <p:nvPr>
            <p:ph idx="22"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cxnSp>
        <p:nvCxnSpPr>
          <p:cNvPr id="104" name="Google Shape;104;p13"/>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05" name="Shape 105"/>
        <p:cNvGrpSpPr/>
        <p:nvPr/>
      </p:nvGrpSpPr>
      <p:grpSpPr>
        <a:xfrm>
          <a:off x="0" y="0"/>
          <a:ext cx="0" cy="0"/>
          <a:chOff x="0" y="0"/>
          <a:chExt cx="0" cy="0"/>
        </a:xfrm>
      </p:grpSpPr>
      <p:cxnSp>
        <p:nvCxnSpPr>
          <p:cNvPr id="106" name="Google Shape;106;p14"/>
          <p:cNvCxnSpPr/>
          <p:nvPr/>
        </p:nvCxnSpPr>
        <p:spPr>
          <a:xfrm>
            <a:off x="0" y="4795229"/>
            <a:ext cx="9144000" cy="0"/>
          </a:xfrm>
          <a:prstGeom prst="straightConnector1">
            <a:avLst/>
          </a:prstGeom>
          <a:noFill/>
          <a:ln cap="flat" cmpd="sng" w="9525">
            <a:solidFill>
              <a:schemeClr val="dk1"/>
            </a:solidFill>
            <a:prstDash val="solid"/>
            <a:round/>
            <a:headEnd len="med" w="med" type="none"/>
            <a:tailEnd len="med" w="med" type="none"/>
          </a:ln>
        </p:spPr>
      </p:cxnSp>
      <p:sp>
        <p:nvSpPr>
          <p:cNvPr id="107" name="Google Shape;107;p14"/>
          <p:cNvSpPr/>
          <p:nvPr/>
        </p:nvSpPr>
        <p:spPr>
          <a:xfrm>
            <a:off x="1973929" y="4168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920879" y="14571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7805279" y="2792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7832429" y="42653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8381054" y="21129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txBox="1"/>
          <p:nvPr>
            <p:ph type="title"/>
          </p:nvPr>
        </p:nvSpPr>
        <p:spPr>
          <a:xfrm>
            <a:off x="1815300" y="3310376"/>
            <a:ext cx="5513400" cy="477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13" name="Google Shape;113;p14"/>
          <p:cNvSpPr txBox="1"/>
          <p:nvPr>
            <p:ph idx="2" type="title"/>
          </p:nvPr>
        </p:nvSpPr>
        <p:spPr>
          <a:xfrm>
            <a:off x="1815300" y="1770775"/>
            <a:ext cx="5513400" cy="13152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b="0" sz="2400">
                <a:latin typeface="Lato"/>
                <a:ea typeface="Lato"/>
                <a:cs typeface="Lato"/>
                <a:sym typeface="Lato"/>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114" name="Google Shape;114;p14"/>
          <p:cNvCxnSpPr/>
          <p:nvPr/>
        </p:nvCxnSpPr>
        <p:spPr>
          <a:xfrm>
            <a:off x="0" y="1093704"/>
            <a:ext cx="9144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15" name="Shape 115"/>
        <p:cNvGrpSpPr/>
        <p:nvPr/>
      </p:nvGrpSpPr>
      <p:grpSpPr>
        <a:xfrm>
          <a:off x="0" y="0"/>
          <a:ext cx="0" cy="0"/>
          <a:chOff x="0" y="0"/>
          <a:chExt cx="0" cy="0"/>
        </a:xfrm>
      </p:grpSpPr>
      <p:cxnSp>
        <p:nvCxnSpPr>
          <p:cNvPr id="116" name="Google Shape;116;p15"/>
          <p:cNvCxnSpPr/>
          <p:nvPr/>
        </p:nvCxnSpPr>
        <p:spPr>
          <a:xfrm>
            <a:off x="0" y="1093704"/>
            <a:ext cx="9144000" cy="0"/>
          </a:xfrm>
          <a:prstGeom prst="straightConnector1">
            <a:avLst/>
          </a:prstGeom>
          <a:noFill/>
          <a:ln cap="flat" cmpd="sng" w="9525">
            <a:solidFill>
              <a:schemeClr val="dk1"/>
            </a:solidFill>
            <a:prstDash val="solid"/>
            <a:round/>
            <a:headEnd len="med" w="med" type="none"/>
            <a:tailEnd len="med" w="med" type="none"/>
          </a:ln>
        </p:spPr>
      </p:cxnSp>
      <p:pic>
        <p:nvPicPr>
          <p:cNvPr id="117" name="Google Shape;117;p15"/>
          <p:cNvPicPr preferRelativeResize="0"/>
          <p:nvPr/>
        </p:nvPicPr>
        <p:blipFill>
          <a:blip r:embed="rId2">
            <a:alphaModFix/>
          </a:blip>
          <a:stretch>
            <a:fillRect/>
          </a:stretch>
        </p:blipFill>
        <p:spPr>
          <a:xfrm rot="8557927">
            <a:off x="7738350" y="423013"/>
            <a:ext cx="764899" cy="693125"/>
          </a:xfrm>
          <a:prstGeom prst="rect">
            <a:avLst/>
          </a:prstGeom>
          <a:noFill/>
          <a:ln>
            <a:noFill/>
          </a:ln>
        </p:spPr>
      </p:pic>
      <p:sp>
        <p:nvSpPr>
          <p:cNvPr id="118" name="Google Shape;118;p15"/>
          <p:cNvSpPr/>
          <p:nvPr/>
        </p:nvSpPr>
        <p:spPr>
          <a:xfrm>
            <a:off x="8430604" y="39999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381029" y="5034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7012654" y="6245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15"/>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122" name="Google Shape;122;p15"/>
          <p:cNvSpPr txBox="1"/>
          <p:nvPr>
            <p:ph type="title"/>
          </p:nvPr>
        </p:nvSpPr>
        <p:spPr>
          <a:xfrm>
            <a:off x="4469100" y="1494990"/>
            <a:ext cx="3961500" cy="2103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200"/>
              <a:buNone/>
              <a:defRPr sz="30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23" name="Google Shape;123;p15"/>
          <p:cNvSpPr txBox="1"/>
          <p:nvPr>
            <p:ph idx="1" type="subTitle"/>
          </p:nvPr>
        </p:nvSpPr>
        <p:spPr>
          <a:xfrm>
            <a:off x="4469100" y="3613776"/>
            <a:ext cx="3961500" cy="63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
    <p:spTree>
      <p:nvGrpSpPr>
        <p:cNvPr id="124" name="Shape 124"/>
        <p:cNvGrpSpPr/>
        <p:nvPr/>
      </p:nvGrpSpPr>
      <p:grpSpPr>
        <a:xfrm>
          <a:off x="0" y="0"/>
          <a:ext cx="0" cy="0"/>
          <a:chOff x="0" y="0"/>
          <a:chExt cx="0" cy="0"/>
        </a:xfrm>
      </p:grpSpPr>
      <p:cxnSp>
        <p:nvCxnSpPr>
          <p:cNvPr id="125" name="Google Shape;125;p16"/>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126" name="Google Shape;126;p16"/>
          <p:cNvSpPr/>
          <p:nvPr/>
        </p:nvSpPr>
        <p:spPr>
          <a:xfrm>
            <a:off x="286679" y="41122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345129" y="5130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8209554" y="11420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8596379" y="33155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txBox="1"/>
          <p:nvPr>
            <p:ph idx="1" type="body"/>
          </p:nvPr>
        </p:nvSpPr>
        <p:spPr>
          <a:xfrm>
            <a:off x="3677400" y="1602425"/>
            <a:ext cx="4753200" cy="2509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1" name="Google Shape;131;p16"/>
          <p:cNvSpPr txBox="1"/>
          <p:nvPr>
            <p:ph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
    <p:spTree>
      <p:nvGrpSpPr>
        <p:cNvPr id="132" name="Shape 132"/>
        <p:cNvGrpSpPr/>
        <p:nvPr/>
      </p:nvGrpSpPr>
      <p:grpSpPr>
        <a:xfrm>
          <a:off x="0" y="0"/>
          <a:ext cx="0" cy="0"/>
          <a:chOff x="0" y="0"/>
          <a:chExt cx="0" cy="0"/>
        </a:xfrm>
      </p:grpSpPr>
      <p:cxnSp>
        <p:nvCxnSpPr>
          <p:cNvPr id="133" name="Google Shape;133;p17"/>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134" name="Google Shape;134;p17"/>
          <p:cNvSpPr/>
          <p:nvPr/>
        </p:nvSpPr>
        <p:spPr>
          <a:xfrm>
            <a:off x="310029" y="3845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7981654" y="42319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8361754" y="6028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246454" y="32957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txBox="1"/>
          <p:nvPr>
            <p:ph idx="1" type="subTitle"/>
          </p:nvPr>
        </p:nvSpPr>
        <p:spPr>
          <a:xfrm>
            <a:off x="1039550" y="2374700"/>
            <a:ext cx="2796900" cy="106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17"/>
          <p:cNvSpPr txBox="1"/>
          <p:nvPr>
            <p:ph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1_1_1">
    <p:spTree>
      <p:nvGrpSpPr>
        <p:cNvPr id="140" name="Shape 140"/>
        <p:cNvGrpSpPr/>
        <p:nvPr/>
      </p:nvGrpSpPr>
      <p:grpSpPr>
        <a:xfrm>
          <a:off x="0" y="0"/>
          <a:ext cx="0" cy="0"/>
          <a:chOff x="0" y="0"/>
          <a:chExt cx="0" cy="0"/>
        </a:xfrm>
      </p:grpSpPr>
      <p:sp>
        <p:nvSpPr>
          <p:cNvPr id="141" name="Google Shape;141;p18"/>
          <p:cNvSpPr/>
          <p:nvPr/>
        </p:nvSpPr>
        <p:spPr>
          <a:xfrm>
            <a:off x="8361754" y="6028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ph idx="1" type="body"/>
          </p:nvPr>
        </p:nvSpPr>
        <p:spPr>
          <a:xfrm>
            <a:off x="980675" y="1210625"/>
            <a:ext cx="7108200" cy="1627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100"/>
            </a:lvl1pPr>
            <a:lvl2pPr indent="-355600" lvl="1" marL="914400" rtl="0">
              <a:spcBef>
                <a:spcPts val="0"/>
              </a:spcBef>
              <a:spcAft>
                <a:spcPts val="0"/>
              </a:spcAft>
              <a:buClr>
                <a:schemeClr val="dk1"/>
              </a:buClr>
              <a:buSzPts val="2000"/>
              <a:buFont typeface="Be Vietnam Pro"/>
              <a:buChar char="○"/>
              <a:defRPr/>
            </a:lvl2pPr>
            <a:lvl3pPr indent="-355600" lvl="2" marL="1371600" rtl="0">
              <a:spcBef>
                <a:spcPts val="0"/>
              </a:spcBef>
              <a:spcAft>
                <a:spcPts val="0"/>
              </a:spcAft>
              <a:buClr>
                <a:schemeClr val="dk1"/>
              </a:buClr>
              <a:buSzPts val="2000"/>
              <a:buFont typeface="Be Vietnam Pro"/>
              <a:buChar char="■"/>
              <a:defRPr/>
            </a:lvl3pPr>
            <a:lvl4pPr indent="-355600" lvl="3" marL="1828800" rtl="0">
              <a:spcBef>
                <a:spcPts val="0"/>
              </a:spcBef>
              <a:spcAft>
                <a:spcPts val="0"/>
              </a:spcAft>
              <a:buClr>
                <a:schemeClr val="dk1"/>
              </a:buClr>
              <a:buSzPts val="2000"/>
              <a:buFont typeface="Be Vietnam Pro"/>
              <a:buChar char="●"/>
              <a:defRPr/>
            </a:lvl4pPr>
            <a:lvl5pPr indent="-355600" lvl="4" marL="2286000" rtl="0">
              <a:spcBef>
                <a:spcPts val="0"/>
              </a:spcBef>
              <a:spcAft>
                <a:spcPts val="0"/>
              </a:spcAft>
              <a:buClr>
                <a:schemeClr val="dk1"/>
              </a:buClr>
              <a:buSzPts val="2000"/>
              <a:buFont typeface="Be Vietnam Pro"/>
              <a:buChar char="○"/>
              <a:defRPr/>
            </a:lvl5pPr>
            <a:lvl6pPr indent="-355600" lvl="5" marL="2743200" rtl="0">
              <a:spcBef>
                <a:spcPts val="0"/>
              </a:spcBef>
              <a:spcAft>
                <a:spcPts val="0"/>
              </a:spcAft>
              <a:buClr>
                <a:schemeClr val="dk1"/>
              </a:buClr>
              <a:buSzPts val="2000"/>
              <a:buFont typeface="Be Vietnam Pro"/>
              <a:buChar char="■"/>
              <a:defRPr/>
            </a:lvl6pPr>
            <a:lvl7pPr indent="-355600" lvl="6" marL="3200400" rtl="0">
              <a:spcBef>
                <a:spcPts val="0"/>
              </a:spcBef>
              <a:spcAft>
                <a:spcPts val="0"/>
              </a:spcAft>
              <a:buClr>
                <a:schemeClr val="dk1"/>
              </a:buClr>
              <a:buSzPts val="2000"/>
              <a:buFont typeface="Be Vietnam Pro"/>
              <a:buChar char="●"/>
              <a:defRPr/>
            </a:lvl7pPr>
            <a:lvl8pPr indent="-355600" lvl="7" marL="3657600" rtl="0">
              <a:spcBef>
                <a:spcPts val="0"/>
              </a:spcBef>
              <a:spcAft>
                <a:spcPts val="0"/>
              </a:spcAft>
              <a:buClr>
                <a:schemeClr val="dk1"/>
              </a:buClr>
              <a:buSzPts val="2000"/>
              <a:buFont typeface="Be Vietnam Pro"/>
              <a:buChar char="○"/>
              <a:defRPr/>
            </a:lvl8pPr>
            <a:lvl9pPr indent="-355600" lvl="8" marL="4114800" rtl="0">
              <a:spcBef>
                <a:spcPts val="0"/>
              </a:spcBef>
              <a:spcAft>
                <a:spcPts val="0"/>
              </a:spcAft>
              <a:buClr>
                <a:schemeClr val="dk1"/>
              </a:buClr>
              <a:buSzPts val="2000"/>
              <a:buFont typeface="Be Vietnam Pro"/>
              <a:buChar char="■"/>
              <a:defRPr/>
            </a:lvl9pPr>
          </a:lstStyle>
          <a:p/>
        </p:txBody>
      </p:sp>
      <p:sp>
        <p:nvSpPr>
          <p:cNvPr id="143" name="Google Shape;143;p18"/>
          <p:cNvSpPr txBox="1"/>
          <p:nvPr>
            <p:ph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cxnSp>
        <p:nvCxnSpPr>
          <p:cNvPr id="144" name="Google Shape;144;p18"/>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45" name="Shape 145"/>
        <p:cNvGrpSpPr/>
        <p:nvPr/>
      </p:nvGrpSpPr>
      <p:grpSpPr>
        <a:xfrm>
          <a:off x="0" y="0"/>
          <a:ext cx="0" cy="0"/>
          <a:chOff x="0" y="0"/>
          <a:chExt cx="0" cy="0"/>
        </a:xfrm>
      </p:grpSpPr>
      <p:cxnSp>
        <p:nvCxnSpPr>
          <p:cNvPr id="146" name="Google Shape;146;p19"/>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147" name="Google Shape;147;p19"/>
          <p:cNvSpPr/>
          <p:nvPr/>
        </p:nvSpPr>
        <p:spPr>
          <a:xfrm>
            <a:off x="295654" y="3177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260379" y="16382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8615579" y="41372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ph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151" name="Shape 151"/>
        <p:cNvGrpSpPr/>
        <p:nvPr/>
      </p:nvGrpSpPr>
      <p:grpSpPr>
        <a:xfrm>
          <a:off x="0" y="0"/>
          <a:ext cx="0" cy="0"/>
          <a:chOff x="0" y="0"/>
          <a:chExt cx="0" cy="0"/>
        </a:xfrm>
      </p:grpSpPr>
      <p:sp>
        <p:nvSpPr>
          <p:cNvPr id="152" name="Google Shape;152;p20"/>
          <p:cNvSpPr txBox="1"/>
          <p:nvPr>
            <p:ph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cxnSp>
        <p:nvCxnSpPr>
          <p:cNvPr id="153" name="Google Shape;153;p20"/>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154" name="Google Shape;154;p20"/>
          <p:cNvSpPr/>
          <p:nvPr/>
        </p:nvSpPr>
        <p:spPr>
          <a:xfrm>
            <a:off x="97779" y="31769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837104" y="49618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7543704" y="1341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8679079" y="6402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8430604" y="19440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8794979" y="43136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729479" y="2474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237839" y="1949673"/>
            <a:ext cx="4668300" cy="1687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 type="subTitle"/>
          </p:nvPr>
        </p:nvSpPr>
        <p:spPr>
          <a:xfrm>
            <a:off x="2237850" y="4138801"/>
            <a:ext cx="4668300" cy="46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hasCustomPrompt="1" idx="2" type="title"/>
          </p:nvPr>
        </p:nvSpPr>
        <p:spPr>
          <a:xfrm>
            <a:off x="3300600" y="561900"/>
            <a:ext cx="2309100" cy="1118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96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 name="Google Shape;19;p3"/>
          <p:cNvSpPr/>
          <p:nvPr/>
        </p:nvSpPr>
        <p:spPr>
          <a:xfrm>
            <a:off x="860704" y="6402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568341" y="44587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61" name="Shape 161"/>
        <p:cNvGrpSpPr/>
        <p:nvPr/>
      </p:nvGrpSpPr>
      <p:grpSpPr>
        <a:xfrm>
          <a:off x="0" y="0"/>
          <a:ext cx="0" cy="0"/>
          <a:chOff x="0" y="0"/>
          <a:chExt cx="0" cy="0"/>
        </a:xfrm>
      </p:grpSpPr>
      <p:cxnSp>
        <p:nvCxnSpPr>
          <p:cNvPr id="162" name="Google Shape;162;p21"/>
          <p:cNvCxnSpPr/>
          <p:nvPr/>
        </p:nvCxnSpPr>
        <p:spPr>
          <a:xfrm>
            <a:off x="0" y="4809429"/>
            <a:ext cx="9144000" cy="0"/>
          </a:xfrm>
          <a:prstGeom prst="straightConnector1">
            <a:avLst/>
          </a:prstGeom>
          <a:noFill/>
          <a:ln cap="flat" cmpd="sng" w="9525">
            <a:solidFill>
              <a:schemeClr val="dk1"/>
            </a:solidFill>
            <a:prstDash val="solid"/>
            <a:round/>
            <a:headEnd len="med" w="med" type="none"/>
            <a:tailEnd len="med" w="med" type="none"/>
          </a:ln>
        </p:spPr>
      </p:cxnSp>
      <p:sp>
        <p:nvSpPr>
          <p:cNvPr id="163" name="Google Shape;163;p21"/>
          <p:cNvSpPr/>
          <p:nvPr/>
        </p:nvSpPr>
        <p:spPr>
          <a:xfrm>
            <a:off x="190229" y="13678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832929" y="4397482"/>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932254" y="198457"/>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8638104" y="3295157"/>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8567979" y="287932"/>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txBox="1"/>
          <p:nvPr>
            <p:ph type="title"/>
          </p:nvPr>
        </p:nvSpPr>
        <p:spPr>
          <a:xfrm>
            <a:off x="4710259" y="1526175"/>
            <a:ext cx="3720300" cy="4647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9" name="Google Shape;169;p21"/>
          <p:cNvSpPr txBox="1"/>
          <p:nvPr>
            <p:ph idx="2" type="title"/>
          </p:nvPr>
        </p:nvSpPr>
        <p:spPr>
          <a:xfrm>
            <a:off x="4710246" y="1919750"/>
            <a:ext cx="3720300" cy="237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Char char="●"/>
              <a:defRPr b="0" sz="1400">
                <a:latin typeface="Lato"/>
                <a:ea typeface="Lato"/>
                <a:cs typeface="Lato"/>
                <a:sym typeface="Lato"/>
              </a:defRPr>
            </a:lvl1pPr>
            <a:lvl2pPr lvl="1" rtl="0">
              <a:spcBef>
                <a:spcPts val="1000"/>
              </a:spcBef>
              <a:spcAft>
                <a:spcPts val="0"/>
              </a:spcAft>
              <a:buSzPts val="1400"/>
              <a:buFont typeface="Nunito"/>
              <a:buChar char="○"/>
              <a:defRPr sz="1400">
                <a:latin typeface="Nunito"/>
                <a:ea typeface="Nunito"/>
                <a:cs typeface="Nunito"/>
                <a:sym typeface="Nunito"/>
              </a:defRPr>
            </a:lvl2pPr>
            <a:lvl3pPr lvl="2" rtl="0">
              <a:spcBef>
                <a:spcPts val="0"/>
              </a:spcBef>
              <a:spcAft>
                <a:spcPts val="0"/>
              </a:spcAft>
              <a:buSzPts val="1400"/>
              <a:buFont typeface="Nunito"/>
              <a:buChar char="■"/>
              <a:defRPr sz="1400">
                <a:latin typeface="Nunito"/>
                <a:ea typeface="Nunito"/>
                <a:cs typeface="Nunito"/>
                <a:sym typeface="Nunito"/>
              </a:defRPr>
            </a:lvl3pPr>
            <a:lvl4pPr lvl="3" rtl="0">
              <a:spcBef>
                <a:spcPts val="0"/>
              </a:spcBef>
              <a:spcAft>
                <a:spcPts val="0"/>
              </a:spcAft>
              <a:buSzPts val="1400"/>
              <a:buFont typeface="Nunito"/>
              <a:buChar char="●"/>
              <a:defRPr sz="1400">
                <a:latin typeface="Nunito"/>
                <a:ea typeface="Nunito"/>
                <a:cs typeface="Nunito"/>
                <a:sym typeface="Nunito"/>
              </a:defRPr>
            </a:lvl4pPr>
            <a:lvl5pPr lvl="4" rtl="0">
              <a:spcBef>
                <a:spcPts val="0"/>
              </a:spcBef>
              <a:spcAft>
                <a:spcPts val="0"/>
              </a:spcAft>
              <a:buSzPts val="1400"/>
              <a:buFont typeface="Nunito"/>
              <a:buChar char="○"/>
              <a:defRPr sz="1400">
                <a:latin typeface="Nunito"/>
                <a:ea typeface="Nunito"/>
                <a:cs typeface="Nunito"/>
                <a:sym typeface="Nunito"/>
              </a:defRPr>
            </a:lvl5pPr>
            <a:lvl6pPr lvl="5" rtl="0">
              <a:spcBef>
                <a:spcPts val="0"/>
              </a:spcBef>
              <a:spcAft>
                <a:spcPts val="0"/>
              </a:spcAft>
              <a:buSzPts val="1400"/>
              <a:buFont typeface="Nunito"/>
              <a:buChar char="■"/>
              <a:defRPr sz="1400">
                <a:latin typeface="Nunito"/>
                <a:ea typeface="Nunito"/>
                <a:cs typeface="Nunito"/>
                <a:sym typeface="Nunito"/>
              </a:defRPr>
            </a:lvl6pPr>
            <a:lvl7pPr lvl="6" rtl="0">
              <a:spcBef>
                <a:spcPts val="0"/>
              </a:spcBef>
              <a:spcAft>
                <a:spcPts val="0"/>
              </a:spcAft>
              <a:buSzPts val="1400"/>
              <a:buFont typeface="Nunito"/>
              <a:buChar char="●"/>
              <a:defRPr sz="1400">
                <a:latin typeface="Nunito"/>
                <a:ea typeface="Nunito"/>
                <a:cs typeface="Nunito"/>
                <a:sym typeface="Nunito"/>
              </a:defRPr>
            </a:lvl7pPr>
            <a:lvl8pPr lvl="7" rtl="0">
              <a:spcBef>
                <a:spcPts val="0"/>
              </a:spcBef>
              <a:spcAft>
                <a:spcPts val="0"/>
              </a:spcAft>
              <a:buSzPts val="1400"/>
              <a:buFont typeface="Nunito"/>
              <a:buChar char="○"/>
              <a:defRPr sz="1400">
                <a:latin typeface="Nunito"/>
                <a:ea typeface="Nunito"/>
                <a:cs typeface="Nunito"/>
                <a:sym typeface="Nunito"/>
              </a:defRPr>
            </a:lvl8pPr>
            <a:lvl9pPr lvl="8" rtl="0">
              <a:spcBef>
                <a:spcPts val="0"/>
              </a:spcBef>
              <a:spcAft>
                <a:spcPts val="0"/>
              </a:spcAft>
              <a:buSzPts val="1400"/>
              <a:buFont typeface="Nunito"/>
              <a:buChar char="■"/>
              <a:defRPr sz="1400">
                <a:latin typeface="Nunito"/>
                <a:ea typeface="Nunito"/>
                <a:cs typeface="Nunito"/>
                <a:sym typeface="Nunito"/>
              </a:defRPr>
            </a:lvl9pPr>
          </a:lstStyle>
          <a:p/>
        </p:txBody>
      </p:sp>
      <p:sp>
        <p:nvSpPr>
          <p:cNvPr id="170" name="Google Shape;170;p21"/>
          <p:cNvSpPr txBox="1"/>
          <p:nvPr>
            <p:ph idx="3" type="title"/>
          </p:nvPr>
        </p:nvSpPr>
        <p:spPr>
          <a:xfrm>
            <a:off x="713400" y="1526175"/>
            <a:ext cx="3720600" cy="4647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1" name="Google Shape;171;p21"/>
          <p:cNvSpPr txBox="1"/>
          <p:nvPr>
            <p:ph idx="4" type="title"/>
          </p:nvPr>
        </p:nvSpPr>
        <p:spPr>
          <a:xfrm>
            <a:off x="713600" y="1919750"/>
            <a:ext cx="3720300" cy="237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Char char="●"/>
              <a:defRPr b="0" sz="1400">
                <a:latin typeface="Lato"/>
                <a:ea typeface="Lato"/>
                <a:cs typeface="Lato"/>
                <a:sym typeface="Lato"/>
              </a:defRPr>
            </a:lvl1pPr>
            <a:lvl2pPr lvl="1" rtl="0">
              <a:spcBef>
                <a:spcPts val="1000"/>
              </a:spcBef>
              <a:spcAft>
                <a:spcPts val="0"/>
              </a:spcAft>
              <a:buSzPts val="1400"/>
              <a:buFont typeface="Nunito"/>
              <a:buChar char="○"/>
              <a:defRPr sz="1400">
                <a:latin typeface="Nunito"/>
                <a:ea typeface="Nunito"/>
                <a:cs typeface="Nunito"/>
                <a:sym typeface="Nunito"/>
              </a:defRPr>
            </a:lvl2pPr>
            <a:lvl3pPr lvl="2" rtl="0">
              <a:spcBef>
                <a:spcPts val="0"/>
              </a:spcBef>
              <a:spcAft>
                <a:spcPts val="0"/>
              </a:spcAft>
              <a:buSzPts val="1400"/>
              <a:buFont typeface="Nunito"/>
              <a:buChar char="■"/>
              <a:defRPr sz="1400">
                <a:latin typeface="Nunito"/>
                <a:ea typeface="Nunito"/>
                <a:cs typeface="Nunito"/>
                <a:sym typeface="Nunito"/>
              </a:defRPr>
            </a:lvl3pPr>
            <a:lvl4pPr lvl="3" rtl="0">
              <a:spcBef>
                <a:spcPts val="0"/>
              </a:spcBef>
              <a:spcAft>
                <a:spcPts val="0"/>
              </a:spcAft>
              <a:buSzPts val="1400"/>
              <a:buFont typeface="Nunito"/>
              <a:buChar char="●"/>
              <a:defRPr sz="1400">
                <a:latin typeface="Nunito"/>
                <a:ea typeface="Nunito"/>
                <a:cs typeface="Nunito"/>
                <a:sym typeface="Nunito"/>
              </a:defRPr>
            </a:lvl4pPr>
            <a:lvl5pPr lvl="4" rtl="0">
              <a:spcBef>
                <a:spcPts val="0"/>
              </a:spcBef>
              <a:spcAft>
                <a:spcPts val="0"/>
              </a:spcAft>
              <a:buSzPts val="1400"/>
              <a:buFont typeface="Nunito"/>
              <a:buChar char="○"/>
              <a:defRPr sz="1400">
                <a:latin typeface="Nunito"/>
                <a:ea typeface="Nunito"/>
                <a:cs typeface="Nunito"/>
                <a:sym typeface="Nunito"/>
              </a:defRPr>
            </a:lvl5pPr>
            <a:lvl6pPr lvl="5" rtl="0">
              <a:spcBef>
                <a:spcPts val="0"/>
              </a:spcBef>
              <a:spcAft>
                <a:spcPts val="0"/>
              </a:spcAft>
              <a:buSzPts val="1400"/>
              <a:buFont typeface="Nunito"/>
              <a:buChar char="■"/>
              <a:defRPr sz="1400">
                <a:latin typeface="Nunito"/>
                <a:ea typeface="Nunito"/>
                <a:cs typeface="Nunito"/>
                <a:sym typeface="Nunito"/>
              </a:defRPr>
            </a:lvl6pPr>
            <a:lvl7pPr lvl="6" rtl="0">
              <a:spcBef>
                <a:spcPts val="0"/>
              </a:spcBef>
              <a:spcAft>
                <a:spcPts val="0"/>
              </a:spcAft>
              <a:buSzPts val="1400"/>
              <a:buFont typeface="Nunito"/>
              <a:buChar char="●"/>
              <a:defRPr sz="1400">
                <a:latin typeface="Nunito"/>
                <a:ea typeface="Nunito"/>
                <a:cs typeface="Nunito"/>
                <a:sym typeface="Nunito"/>
              </a:defRPr>
            </a:lvl7pPr>
            <a:lvl8pPr lvl="7" rtl="0">
              <a:spcBef>
                <a:spcPts val="0"/>
              </a:spcBef>
              <a:spcAft>
                <a:spcPts val="0"/>
              </a:spcAft>
              <a:buSzPts val="1400"/>
              <a:buFont typeface="Nunito"/>
              <a:buChar char="○"/>
              <a:defRPr sz="1400">
                <a:latin typeface="Nunito"/>
                <a:ea typeface="Nunito"/>
                <a:cs typeface="Nunito"/>
                <a:sym typeface="Nunito"/>
              </a:defRPr>
            </a:lvl8pPr>
            <a:lvl9pPr lvl="8" rtl="0">
              <a:spcBef>
                <a:spcPts val="0"/>
              </a:spcBef>
              <a:spcAft>
                <a:spcPts val="0"/>
              </a:spcAft>
              <a:buSzPts val="1400"/>
              <a:buFont typeface="Nunito"/>
              <a:buChar char="■"/>
              <a:defRPr sz="1400">
                <a:latin typeface="Nunito"/>
                <a:ea typeface="Nunito"/>
                <a:cs typeface="Nunito"/>
                <a:sym typeface="Nunito"/>
              </a:defRPr>
            </a:lvl9pPr>
          </a:lstStyle>
          <a:p/>
        </p:txBody>
      </p:sp>
      <p:sp>
        <p:nvSpPr>
          <p:cNvPr id="172" name="Google Shape;172;p21"/>
          <p:cNvSpPr txBox="1"/>
          <p:nvPr>
            <p:ph idx="5"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73" name="Shape 173"/>
        <p:cNvGrpSpPr/>
        <p:nvPr/>
      </p:nvGrpSpPr>
      <p:grpSpPr>
        <a:xfrm>
          <a:off x="0" y="0"/>
          <a:ext cx="0" cy="0"/>
          <a:chOff x="0" y="0"/>
          <a:chExt cx="0" cy="0"/>
        </a:xfrm>
      </p:grpSpPr>
      <p:cxnSp>
        <p:nvCxnSpPr>
          <p:cNvPr id="174" name="Google Shape;174;p22"/>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175" name="Google Shape;175;p22"/>
          <p:cNvSpPr/>
          <p:nvPr/>
        </p:nvSpPr>
        <p:spPr>
          <a:xfrm>
            <a:off x="1208979" y="2190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8487879" y="331657"/>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8227529" y="3866382"/>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423304" y="20061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txBox="1"/>
          <p:nvPr>
            <p:ph type="title"/>
          </p:nvPr>
        </p:nvSpPr>
        <p:spPr>
          <a:xfrm>
            <a:off x="1859100" y="3629213"/>
            <a:ext cx="5425800" cy="38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80" name="Google Shape;180;p22"/>
          <p:cNvSpPr txBox="1"/>
          <p:nvPr>
            <p:ph idx="2" type="title"/>
          </p:nvPr>
        </p:nvSpPr>
        <p:spPr>
          <a:xfrm>
            <a:off x="1859124" y="3894050"/>
            <a:ext cx="5425800" cy="63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81" name="Google Shape;181;p22"/>
          <p:cNvSpPr txBox="1"/>
          <p:nvPr>
            <p:ph idx="3" type="title"/>
          </p:nvPr>
        </p:nvSpPr>
        <p:spPr>
          <a:xfrm>
            <a:off x="1859100" y="2509463"/>
            <a:ext cx="5425800" cy="38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82" name="Google Shape;182;p22"/>
          <p:cNvSpPr txBox="1"/>
          <p:nvPr>
            <p:ph idx="4" type="title"/>
          </p:nvPr>
        </p:nvSpPr>
        <p:spPr>
          <a:xfrm>
            <a:off x="1859124" y="2774300"/>
            <a:ext cx="5425800" cy="63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83" name="Google Shape;183;p22"/>
          <p:cNvSpPr txBox="1"/>
          <p:nvPr>
            <p:ph idx="5" type="title"/>
          </p:nvPr>
        </p:nvSpPr>
        <p:spPr>
          <a:xfrm>
            <a:off x="1859113" y="1389713"/>
            <a:ext cx="5425800" cy="38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84" name="Google Shape;184;p22"/>
          <p:cNvSpPr txBox="1"/>
          <p:nvPr>
            <p:ph idx="6" type="title"/>
          </p:nvPr>
        </p:nvSpPr>
        <p:spPr>
          <a:xfrm>
            <a:off x="1859137" y="1654550"/>
            <a:ext cx="5425800" cy="63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85" name="Google Shape;185;p22"/>
          <p:cNvSpPr txBox="1"/>
          <p:nvPr>
            <p:ph idx="7"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_2">
    <p:spTree>
      <p:nvGrpSpPr>
        <p:cNvPr id="186" name="Shape 186"/>
        <p:cNvGrpSpPr/>
        <p:nvPr/>
      </p:nvGrpSpPr>
      <p:grpSpPr>
        <a:xfrm>
          <a:off x="0" y="0"/>
          <a:ext cx="0" cy="0"/>
          <a:chOff x="0" y="0"/>
          <a:chExt cx="0" cy="0"/>
        </a:xfrm>
      </p:grpSpPr>
      <p:cxnSp>
        <p:nvCxnSpPr>
          <p:cNvPr id="187" name="Google Shape;187;p23"/>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188" name="Google Shape;188;p23"/>
          <p:cNvSpPr/>
          <p:nvPr/>
        </p:nvSpPr>
        <p:spPr>
          <a:xfrm>
            <a:off x="235079" y="2065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205854" y="30227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8475304" y="42009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txBox="1"/>
          <p:nvPr>
            <p:ph type="title"/>
          </p:nvPr>
        </p:nvSpPr>
        <p:spPr>
          <a:xfrm>
            <a:off x="3479556" y="3335864"/>
            <a:ext cx="2184900" cy="388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2" name="Google Shape;192;p23"/>
          <p:cNvSpPr txBox="1"/>
          <p:nvPr>
            <p:ph idx="2" type="title"/>
          </p:nvPr>
        </p:nvSpPr>
        <p:spPr>
          <a:xfrm>
            <a:off x="3479562" y="3647864"/>
            <a:ext cx="2184900" cy="807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93" name="Google Shape;193;p23"/>
          <p:cNvSpPr txBox="1"/>
          <p:nvPr>
            <p:ph idx="3" type="title"/>
          </p:nvPr>
        </p:nvSpPr>
        <p:spPr>
          <a:xfrm>
            <a:off x="1011750" y="3335864"/>
            <a:ext cx="2184900" cy="388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4" name="Google Shape;194;p23"/>
          <p:cNvSpPr txBox="1"/>
          <p:nvPr>
            <p:ph idx="4" type="title"/>
          </p:nvPr>
        </p:nvSpPr>
        <p:spPr>
          <a:xfrm>
            <a:off x="1011750" y="3647864"/>
            <a:ext cx="2184900" cy="807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95" name="Google Shape;195;p23"/>
          <p:cNvSpPr txBox="1"/>
          <p:nvPr>
            <p:ph idx="5" type="title"/>
          </p:nvPr>
        </p:nvSpPr>
        <p:spPr>
          <a:xfrm>
            <a:off x="5947363" y="3335864"/>
            <a:ext cx="2184900" cy="388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6" name="Google Shape;196;p23"/>
          <p:cNvSpPr txBox="1"/>
          <p:nvPr>
            <p:ph idx="6" type="title"/>
          </p:nvPr>
        </p:nvSpPr>
        <p:spPr>
          <a:xfrm>
            <a:off x="5947375" y="3647864"/>
            <a:ext cx="2184900" cy="807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97" name="Google Shape;197;p23"/>
          <p:cNvSpPr txBox="1"/>
          <p:nvPr>
            <p:ph hasCustomPrompt="1" idx="7" type="title"/>
          </p:nvPr>
        </p:nvSpPr>
        <p:spPr>
          <a:xfrm>
            <a:off x="1011725" y="2755600"/>
            <a:ext cx="21849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8" name="Google Shape;198;p23"/>
          <p:cNvSpPr txBox="1"/>
          <p:nvPr>
            <p:ph hasCustomPrompt="1" idx="8" type="title"/>
          </p:nvPr>
        </p:nvSpPr>
        <p:spPr>
          <a:xfrm>
            <a:off x="3479551" y="2755600"/>
            <a:ext cx="21849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9" name="Google Shape;199;p23"/>
          <p:cNvSpPr txBox="1"/>
          <p:nvPr>
            <p:ph hasCustomPrompt="1" idx="9" type="title"/>
          </p:nvPr>
        </p:nvSpPr>
        <p:spPr>
          <a:xfrm>
            <a:off x="5947373" y="2755600"/>
            <a:ext cx="21849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0" name="Google Shape;200;p23"/>
          <p:cNvSpPr txBox="1"/>
          <p:nvPr>
            <p:ph idx="13"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201" name="Shape 201"/>
        <p:cNvGrpSpPr/>
        <p:nvPr/>
      </p:nvGrpSpPr>
      <p:grpSpPr>
        <a:xfrm>
          <a:off x="0" y="0"/>
          <a:ext cx="0" cy="0"/>
          <a:chOff x="0" y="0"/>
          <a:chExt cx="0" cy="0"/>
        </a:xfrm>
      </p:grpSpPr>
      <p:cxnSp>
        <p:nvCxnSpPr>
          <p:cNvPr id="202" name="Google Shape;202;p24"/>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203" name="Google Shape;203;p24"/>
          <p:cNvSpPr/>
          <p:nvPr/>
        </p:nvSpPr>
        <p:spPr>
          <a:xfrm>
            <a:off x="275304" y="16511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8716779" y="4108207"/>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8658329" y="182557"/>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422854" y="4274132"/>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2104104" y="1591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ph type="title"/>
          </p:nvPr>
        </p:nvSpPr>
        <p:spPr>
          <a:xfrm>
            <a:off x="5054424" y="2043216"/>
            <a:ext cx="2800800" cy="393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09" name="Google Shape;209;p24"/>
          <p:cNvSpPr txBox="1"/>
          <p:nvPr>
            <p:ph idx="2" type="title"/>
          </p:nvPr>
        </p:nvSpPr>
        <p:spPr>
          <a:xfrm>
            <a:off x="5054424" y="2300453"/>
            <a:ext cx="2800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10" name="Google Shape;210;p24"/>
          <p:cNvSpPr txBox="1"/>
          <p:nvPr>
            <p:ph idx="3" type="title"/>
          </p:nvPr>
        </p:nvSpPr>
        <p:spPr>
          <a:xfrm>
            <a:off x="1288788" y="2043216"/>
            <a:ext cx="2800800" cy="393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1" name="Google Shape;211;p24"/>
          <p:cNvSpPr txBox="1"/>
          <p:nvPr>
            <p:ph idx="4" type="title"/>
          </p:nvPr>
        </p:nvSpPr>
        <p:spPr>
          <a:xfrm>
            <a:off x="1288788" y="2300453"/>
            <a:ext cx="2800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12" name="Google Shape;212;p24"/>
          <p:cNvSpPr txBox="1"/>
          <p:nvPr>
            <p:ph idx="5" type="title"/>
          </p:nvPr>
        </p:nvSpPr>
        <p:spPr>
          <a:xfrm>
            <a:off x="5054424" y="3734288"/>
            <a:ext cx="2800800" cy="393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3" name="Google Shape;213;p24"/>
          <p:cNvSpPr txBox="1"/>
          <p:nvPr>
            <p:ph idx="6" type="title"/>
          </p:nvPr>
        </p:nvSpPr>
        <p:spPr>
          <a:xfrm>
            <a:off x="5054424" y="3991525"/>
            <a:ext cx="2800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14" name="Google Shape;214;p24"/>
          <p:cNvSpPr txBox="1"/>
          <p:nvPr>
            <p:ph idx="7" type="title"/>
          </p:nvPr>
        </p:nvSpPr>
        <p:spPr>
          <a:xfrm>
            <a:off x="1288788" y="3734288"/>
            <a:ext cx="2800800" cy="393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5" name="Google Shape;215;p24"/>
          <p:cNvSpPr txBox="1"/>
          <p:nvPr>
            <p:ph idx="8" type="title"/>
          </p:nvPr>
        </p:nvSpPr>
        <p:spPr>
          <a:xfrm>
            <a:off x="1288788" y="3991525"/>
            <a:ext cx="2800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latin typeface="Barlow"/>
                <a:ea typeface="Barlow"/>
                <a:cs typeface="Barlow"/>
                <a:sym typeface="Barlow"/>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16" name="Google Shape;216;p24"/>
          <p:cNvSpPr txBox="1"/>
          <p:nvPr>
            <p:ph idx="9"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217" name="Shape 217"/>
        <p:cNvGrpSpPr/>
        <p:nvPr/>
      </p:nvGrpSpPr>
      <p:grpSpPr>
        <a:xfrm>
          <a:off x="0" y="0"/>
          <a:ext cx="0" cy="0"/>
          <a:chOff x="0" y="0"/>
          <a:chExt cx="0" cy="0"/>
        </a:xfrm>
      </p:grpSpPr>
      <p:cxnSp>
        <p:nvCxnSpPr>
          <p:cNvPr id="218" name="Google Shape;218;p25"/>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219" name="Google Shape;219;p25"/>
          <p:cNvSpPr/>
          <p:nvPr/>
        </p:nvSpPr>
        <p:spPr>
          <a:xfrm>
            <a:off x="235079" y="2223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a:off x="205854" y="30386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a:off x="8647954" y="33015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p:nvPr/>
        </p:nvSpPr>
        <p:spPr>
          <a:xfrm>
            <a:off x="8507429" y="3409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txBox="1"/>
          <p:nvPr>
            <p:ph type="title"/>
          </p:nvPr>
        </p:nvSpPr>
        <p:spPr>
          <a:xfrm>
            <a:off x="2098276" y="1387577"/>
            <a:ext cx="2286300" cy="438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24" name="Google Shape;224;p25"/>
          <p:cNvSpPr txBox="1"/>
          <p:nvPr>
            <p:ph idx="2" type="title"/>
          </p:nvPr>
        </p:nvSpPr>
        <p:spPr>
          <a:xfrm>
            <a:off x="2098269" y="1699433"/>
            <a:ext cx="22863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25" name="Google Shape;225;p25"/>
          <p:cNvSpPr txBox="1"/>
          <p:nvPr>
            <p:ph idx="3" type="title"/>
          </p:nvPr>
        </p:nvSpPr>
        <p:spPr>
          <a:xfrm>
            <a:off x="2098281" y="2504302"/>
            <a:ext cx="2286300" cy="438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26" name="Google Shape;226;p25"/>
          <p:cNvSpPr txBox="1"/>
          <p:nvPr>
            <p:ph idx="4" type="title"/>
          </p:nvPr>
        </p:nvSpPr>
        <p:spPr>
          <a:xfrm>
            <a:off x="2098275" y="2816158"/>
            <a:ext cx="22863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27" name="Google Shape;227;p25"/>
          <p:cNvSpPr txBox="1"/>
          <p:nvPr>
            <p:ph idx="5" type="title"/>
          </p:nvPr>
        </p:nvSpPr>
        <p:spPr>
          <a:xfrm>
            <a:off x="4759431" y="2504302"/>
            <a:ext cx="2286300" cy="438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28" name="Google Shape;228;p25"/>
          <p:cNvSpPr txBox="1"/>
          <p:nvPr>
            <p:ph idx="6" type="title"/>
          </p:nvPr>
        </p:nvSpPr>
        <p:spPr>
          <a:xfrm>
            <a:off x="4759424" y="2812579"/>
            <a:ext cx="2286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29" name="Google Shape;229;p25"/>
          <p:cNvSpPr txBox="1"/>
          <p:nvPr>
            <p:ph idx="7" type="title"/>
          </p:nvPr>
        </p:nvSpPr>
        <p:spPr>
          <a:xfrm>
            <a:off x="4759426" y="1387474"/>
            <a:ext cx="2286300" cy="438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0" name="Google Shape;230;p25"/>
          <p:cNvSpPr txBox="1"/>
          <p:nvPr>
            <p:ph idx="8" type="title"/>
          </p:nvPr>
        </p:nvSpPr>
        <p:spPr>
          <a:xfrm>
            <a:off x="4759419" y="1699541"/>
            <a:ext cx="2286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31" name="Google Shape;231;p25"/>
          <p:cNvSpPr txBox="1"/>
          <p:nvPr>
            <p:ph idx="9" type="title"/>
          </p:nvPr>
        </p:nvSpPr>
        <p:spPr>
          <a:xfrm>
            <a:off x="2098281" y="3613549"/>
            <a:ext cx="2286300" cy="438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2" name="Google Shape;232;p25"/>
          <p:cNvSpPr txBox="1"/>
          <p:nvPr>
            <p:ph idx="13" type="title"/>
          </p:nvPr>
        </p:nvSpPr>
        <p:spPr>
          <a:xfrm>
            <a:off x="2098275" y="3925616"/>
            <a:ext cx="22863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33" name="Google Shape;233;p25"/>
          <p:cNvSpPr txBox="1"/>
          <p:nvPr>
            <p:ph idx="14" type="title"/>
          </p:nvPr>
        </p:nvSpPr>
        <p:spPr>
          <a:xfrm>
            <a:off x="4759431" y="3613549"/>
            <a:ext cx="2286300" cy="438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4" name="Google Shape;234;p25"/>
          <p:cNvSpPr txBox="1"/>
          <p:nvPr>
            <p:ph idx="15" type="title"/>
          </p:nvPr>
        </p:nvSpPr>
        <p:spPr>
          <a:xfrm>
            <a:off x="4759424" y="3925616"/>
            <a:ext cx="2286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a:buNone/>
              <a:defRPr b="0" sz="1400">
                <a:latin typeface="Lato"/>
                <a:ea typeface="Lato"/>
                <a:cs typeface="Lato"/>
                <a:sym typeface="Lato"/>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35" name="Google Shape;235;p25"/>
          <p:cNvSpPr txBox="1"/>
          <p:nvPr>
            <p:ph idx="16"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236" name="Shape 236"/>
        <p:cNvGrpSpPr/>
        <p:nvPr/>
      </p:nvGrpSpPr>
      <p:grpSpPr>
        <a:xfrm>
          <a:off x="0" y="0"/>
          <a:ext cx="0" cy="0"/>
          <a:chOff x="0" y="0"/>
          <a:chExt cx="0" cy="0"/>
        </a:xfrm>
      </p:grpSpPr>
      <p:cxnSp>
        <p:nvCxnSpPr>
          <p:cNvPr id="237" name="Google Shape;237;p26"/>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238" name="Google Shape;238;p26"/>
          <p:cNvCxnSpPr/>
          <p:nvPr/>
        </p:nvCxnSpPr>
        <p:spPr>
          <a:xfrm>
            <a:off x="0" y="563825"/>
            <a:ext cx="9144000" cy="0"/>
          </a:xfrm>
          <a:prstGeom prst="straightConnector1">
            <a:avLst/>
          </a:prstGeom>
          <a:noFill/>
          <a:ln cap="flat" cmpd="sng" w="9525">
            <a:solidFill>
              <a:schemeClr val="dk1"/>
            </a:solidFill>
            <a:prstDash val="solid"/>
            <a:round/>
            <a:headEnd len="med" w="med" type="none"/>
            <a:tailEnd len="med" w="med" type="none"/>
          </a:ln>
        </p:spPr>
      </p:cxnSp>
      <p:sp>
        <p:nvSpPr>
          <p:cNvPr id="239" name="Google Shape;239;p26"/>
          <p:cNvSpPr/>
          <p:nvPr/>
        </p:nvSpPr>
        <p:spPr>
          <a:xfrm>
            <a:off x="8337104" y="29959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262354" y="1868757"/>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540104" y="472332"/>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txBox="1"/>
          <p:nvPr>
            <p:ph type="ctrTitle"/>
          </p:nvPr>
        </p:nvSpPr>
        <p:spPr>
          <a:xfrm>
            <a:off x="2287950" y="657700"/>
            <a:ext cx="4568100" cy="1056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70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3" name="Google Shape;243;p26"/>
          <p:cNvSpPr txBox="1"/>
          <p:nvPr>
            <p:ph idx="1" type="subTitle"/>
          </p:nvPr>
        </p:nvSpPr>
        <p:spPr>
          <a:xfrm>
            <a:off x="2287950" y="1688252"/>
            <a:ext cx="45681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44" name="Google Shape;244;p26"/>
          <p:cNvSpPr txBox="1"/>
          <p:nvPr/>
        </p:nvSpPr>
        <p:spPr>
          <a:xfrm>
            <a:off x="2774425" y="3484827"/>
            <a:ext cx="3595200" cy="738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Lato"/>
                <a:ea typeface="Lato"/>
                <a:cs typeface="Lato"/>
                <a:sym typeface="Lato"/>
              </a:rPr>
              <a:t>CREDITS: This presentation template was created by </a:t>
            </a:r>
            <a:r>
              <a:rPr b="1" lang="en" sz="1200">
                <a:solidFill>
                  <a:schemeClr val="hlink"/>
                </a:solidFill>
                <a:uFill>
                  <a:noFill/>
                </a:uFill>
                <a:latin typeface="Lato"/>
                <a:ea typeface="Lato"/>
                <a:cs typeface="Lato"/>
                <a:sym typeface="Lato"/>
                <a:hlinkClick r:id="rId2"/>
              </a:rPr>
              <a:t>Slidesgo</a:t>
            </a:r>
            <a:r>
              <a:rPr lang="en" sz="1200">
                <a:solidFill>
                  <a:schemeClr val="dk1"/>
                </a:solidFill>
                <a:latin typeface="Lato"/>
                <a:ea typeface="Lato"/>
                <a:cs typeface="Lato"/>
                <a:sym typeface="Lato"/>
              </a:rPr>
              <a:t>, including icons by </a:t>
            </a:r>
            <a:r>
              <a:rPr b="1" lang="en" sz="12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infographics &amp; images by </a:t>
            </a:r>
            <a:r>
              <a:rPr b="1" lang="en" sz="1200">
                <a:solidFill>
                  <a:schemeClr val="dk1"/>
                </a:solidFill>
                <a:uFill>
                  <a:noFill/>
                </a:uFill>
                <a:latin typeface="Lato"/>
                <a:ea typeface="Lato"/>
                <a:cs typeface="Lato"/>
                <a:sym typeface="Lato"/>
                <a:hlinkClick r:id="rId4">
                  <a:extLst>
                    <a:ext uri="{A12FA001-AC4F-418D-AE19-62706E023703}">
                      <ahyp:hlinkClr val="tx"/>
                    </a:ext>
                  </a:extLst>
                </a:hlinkClick>
              </a:rPr>
              <a:t>Freepik</a:t>
            </a:r>
            <a:endParaRPr sz="1200">
              <a:solidFill>
                <a:schemeClr val="dk1"/>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_1">
    <p:spTree>
      <p:nvGrpSpPr>
        <p:cNvPr id="245" name="Shape 245"/>
        <p:cNvGrpSpPr/>
        <p:nvPr/>
      </p:nvGrpSpPr>
      <p:grpSpPr>
        <a:xfrm>
          <a:off x="0" y="0"/>
          <a:ext cx="0" cy="0"/>
          <a:chOff x="0" y="0"/>
          <a:chExt cx="0" cy="0"/>
        </a:xfrm>
      </p:grpSpPr>
      <p:cxnSp>
        <p:nvCxnSpPr>
          <p:cNvPr id="246" name="Google Shape;246;p27"/>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247" name="Google Shape;247;p27"/>
          <p:cNvSpPr/>
          <p:nvPr/>
        </p:nvSpPr>
        <p:spPr>
          <a:xfrm>
            <a:off x="295654" y="3177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260379" y="16382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8615579" y="37125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27"/>
          <p:cNvPicPr preferRelativeResize="0"/>
          <p:nvPr/>
        </p:nvPicPr>
        <p:blipFill>
          <a:blip r:embed="rId2">
            <a:alphaModFix/>
          </a:blip>
          <a:stretch>
            <a:fillRect/>
          </a:stretch>
        </p:blipFill>
        <p:spPr>
          <a:xfrm>
            <a:off x="139975" y="514350"/>
            <a:ext cx="960739" cy="870600"/>
          </a:xfrm>
          <a:prstGeom prst="rect">
            <a:avLst/>
          </a:prstGeom>
          <a:noFill/>
          <a:ln>
            <a:noFill/>
          </a:ln>
        </p:spPr>
      </p:pic>
      <p:pic>
        <p:nvPicPr>
          <p:cNvPr id="251" name="Google Shape;251;p27"/>
          <p:cNvPicPr preferRelativeResize="0"/>
          <p:nvPr/>
        </p:nvPicPr>
        <p:blipFill>
          <a:blip r:embed="rId3">
            <a:alphaModFix/>
          </a:blip>
          <a:stretch>
            <a:fillRect/>
          </a:stretch>
        </p:blipFill>
        <p:spPr>
          <a:xfrm rot="1081791">
            <a:off x="8145762" y="3942938"/>
            <a:ext cx="894850" cy="9071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_1">
    <p:spTree>
      <p:nvGrpSpPr>
        <p:cNvPr id="252" name="Shape 252"/>
        <p:cNvGrpSpPr/>
        <p:nvPr/>
      </p:nvGrpSpPr>
      <p:grpSpPr>
        <a:xfrm>
          <a:off x="0" y="0"/>
          <a:ext cx="0" cy="0"/>
          <a:chOff x="0" y="0"/>
          <a:chExt cx="0" cy="0"/>
        </a:xfrm>
      </p:grpSpPr>
      <p:pic>
        <p:nvPicPr>
          <p:cNvPr id="253" name="Google Shape;253;p28"/>
          <p:cNvPicPr preferRelativeResize="0"/>
          <p:nvPr/>
        </p:nvPicPr>
        <p:blipFill>
          <a:blip r:embed="rId2">
            <a:alphaModFix/>
          </a:blip>
          <a:stretch>
            <a:fillRect/>
          </a:stretch>
        </p:blipFill>
        <p:spPr>
          <a:xfrm>
            <a:off x="119025" y="3961050"/>
            <a:ext cx="764900" cy="693125"/>
          </a:xfrm>
          <a:prstGeom prst="rect">
            <a:avLst/>
          </a:prstGeom>
          <a:noFill/>
          <a:ln>
            <a:noFill/>
          </a:ln>
        </p:spPr>
      </p:pic>
      <p:pic>
        <p:nvPicPr>
          <p:cNvPr id="254" name="Google Shape;254;p28"/>
          <p:cNvPicPr preferRelativeResize="0"/>
          <p:nvPr/>
        </p:nvPicPr>
        <p:blipFill>
          <a:blip r:embed="rId2">
            <a:alphaModFix/>
          </a:blip>
          <a:stretch>
            <a:fillRect/>
          </a:stretch>
        </p:blipFill>
        <p:spPr>
          <a:xfrm rot="9817722">
            <a:off x="8290794" y="1462662"/>
            <a:ext cx="770432" cy="698151"/>
          </a:xfrm>
          <a:prstGeom prst="rect">
            <a:avLst/>
          </a:prstGeom>
          <a:noFill/>
          <a:ln>
            <a:noFill/>
          </a:ln>
        </p:spPr>
      </p:pic>
      <p:sp>
        <p:nvSpPr>
          <p:cNvPr id="255" name="Google Shape;255;p28"/>
          <p:cNvSpPr/>
          <p:nvPr/>
        </p:nvSpPr>
        <p:spPr>
          <a:xfrm>
            <a:off x="185554" y="2296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228554" y="35315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8400529" y="3472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28"/>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259" name="Google Shape;259;p28"/>
          <p:cNvSpPr/>
          <p:nvPr/>
        </p:nvSpPr>
        <p:spPr>
          <a:xfrm>
            <a:off x="8274204" y="48965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8647429" y="38216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idx="1" type="body"/>
          </p:nvPr>
        </p:nvSpPr>
        <p:spPr>
          <a:xfrm>
            <a:off x="980675" y="1210625"/>
            <a:ext cx="7108200" cy="3393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355600" lvl="1" marL="914400" rtl="0">
              <a:spcBef>
                <a:spcPts val="0"/>
              </a:spcBef>
              <a:spcAft>
                <a:spcPts val="0"/>
              </a:spcAft>
              <a:buClr>
                <a:schemeClr val="dk1"/>
              </a:buClr>
              <a:buSzPts val="2000"/>
              <a:buFont typeface="Be Vietnam Pro"/>
              <a:buChar char="○"/>
              <a:defRPr/>
            </a:lvl2pPr>
            <a:lvl3pPr indent="-355600" lvl="2" marL="1371600" rtl="0">
              <a:spcBef>
                <a:spcPts val="0"/>
              </a:spcBef>
              <a:spcAft>
                <a:spcPts val="0"/>
              </a:spcAft>
              <a:buClr>
                <a:schemeClr val="dk1"/>
              </a:buClr>
              <a:buSzPts val="2000"/>
              <a:buFont typeface="Be Vietnam Pro"/>
              <a:buChar char="■"/>
              <a:defRPr/>
            </a:lvl3pPr>
            <a:lvl4pPr indent="-355600" lvl="3" marL="1828800" rtl="0">
              <a:spcBef>
                <a:spcPts val="0"/>
              </a:spcBef>
              <a:spcAft>
                <a:spcPts val="0"/>
              </a:spcAft>
              <a:buClr>
                <a:schemeClr val="dk1"/>
              </a:buClr>
              <a:buSzPts val="2000"/>
              <a:buFont typeface="Be Vietnam Pro"/>
              <a:buChar char="●"/>
              <a:defRPr/>
            </a:lvl4pPr>
            <a:lvl5pPr indent="-355600" lvl="4" marL="2286000" rtl="0">
              <a:spcBef>
                <a:spcPts val="0"/>
              </a:spcBef>
              <a:spcAft>
                <a:spcPts val="0"/>
              </a:spcAft>
              <a:buClr>
                <a:schemeClr val="dk1"/>
              </a:buClr>
              <a:buSzPts val="2000"/>
              <a:buFont typeface="Be Vietnam Pro"/>
              <a:buChar char="○"/>
              <a:defRPr/>
            </a:lvl5pPr>
            <a:lvl6pPr indent="-355600" lvl="5" marL="2743200" rtl="0">
              <a:spcBef>
                <a:spcPts val="0"/>
              </a:spcBef>
              <a:spcAft>
                <a:spcPts val="0"/>
              </a:spcAft>
              <a:buClr>
                <a:schemeClr val="dk1"/>
              </a:buClr>
              <a:buSzPts val="2000"/>
              <a:buFont typeface="Be Vietnam Pro"/>
              <a:buChar char="■"/>
              <a:defRPr/>
            </a:lvl6pPr>
            <a:lvl7pPr indent="-355600" lvl="6" marL="3200400" rtl="0">
              <a:spcBef>
                <a:spcPts val="0"/>
              </a:spcBef>
              <a:spcAft>
                <a:spcPts val="0"/>
              </a:spcAft>
              <a:buClr>
                <a:schemeClr val="dk1"/>
              </a:buClr>
              <a:buSzPts val="2000"/>
              <a:buFont typeface="Be Vietnam Pro"/>
              <a:buChar char="●"/>
              <a:defRPr/>
            </a:lvl7pPr>
            <a:lvl8pPr indent="-355600" lvl="7" marL="3657600" rtl="0">
              <a:spcBef>
                <a:spcPts val="0"/>
              </a:spcBef>
              <a:spcAft>
                <a:spcPts val="0"/>
              </a:spcAft>
              <a:buClr>
                <a:schemeClr val="dk1"/>
              </a:buClr>
              <a:buSzPts val="2000"/>
              <a:buFont typeface="Be Vietnam Pro"/>
              <a:buChar char="○"/>
              <a:defRPr/>
            </a:lvl8pPr>
            <a:lvl9pPr indent="-355600" lvl="8" marL="4114800" rtl="0">
              <a:spcBef>
                <a:spcPts val="0"/>
              </a:spcBef>
              <a:spcAft>
                <a:spcPts val="0"/>
              </a:spcAft>
              <a:buClr>
                <a:schemeClr val="dk1"/>
              </a:buClr>
              <a:buSzPts val="2000"/>
              <a:buFont typeface="Be Vietnam Pro"/>
              <a:buChar char="■"/>
              <a:defRPr/>
            </a:lvl9pPr>
          </a:lstStyle>
          <a:p/>
        </p:txBody>
      </p:sp>
      <p:sp>
        <p:nvSpPr>
          <p:cNvPr id="23" name="Google Shape;23;p4"/>
          <p:cNvSpPr txBox="1"/>
          <p:nvPr>
            <p:ph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26" name="Google Shape;26;p5"/>
          <p:cNvSpPr/>
          <p:nvPr/>
        </p:nvSpPr>
        <p:spPr>
          <a:xfrm>
            <a:off x="194029" y="5368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8543829" y="1951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330004" y="43720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 type="body"/>
          </p:nvPr>
        </p:nvSpPr>
        <p:spPr>
          <a:xfrm>
            <a:off x="1025125" y="2800506"/>
            <a:ext cx="3062100" cy="1269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2" type="body"/>
          </p:nvPr>
        </p:nvSpPr>
        <p:spPr>
          <a:xfrm>
            <a:off x="5056775" y="2800506"/>
            <a:ext cx="3062100" cy="1269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type="title"/>
          </p:nvPr>
        </p:nvSpPr>
        <p:spPr>
          <a:xfrm>
            <a:off x="1025125" y="2451300"/>
            <a:ext cx="3062100" cy="4587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 name="Google Shape;32;p5"/>
          <p:cNvSpPr txBox="1"/>
          <p:nvPr>
            <p:ph idx="3" type="title"/>
          </p:nvPr>
        </p:nvSpPr>
        <p:spPr>
          <a:xfrm>
            <a:off x="5056775" y="2451300"/>
            <a:ext cx="3062100" cy="4587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 name="Google Shape;33;p5"/>
          <p:cNvSpPr txBox="1"/>
          <p:nvPr>
            <p:ph idx="4"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713400" y="472648"/>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600"/>
              <a:buNone/>
              <a:defRPr sz="3000"/>
            </a:lvl1pPr>
            <a:lvl2pPr lvl="1">
              <a:spcBef>
                <a:spcPts val="0"/>
              </a:spcBef>
              <a:spcAft>
                <a:spcPts val="0"/>
              </a:spcAft>
              <a:buClr>
                <a:schemeClr val="accent5"/>
              </a:buClr>
              <a:buSzPts val="2600"/>
              <a:buNone/>
              <a:defRPr>
                <a:solidFill>
                  <a:schemeClr val="accent5"/>
                </a:solidFill>
              </a:defRPr>
            </a:lvl2pPr>
            <a:lvl3pPr lvl="2">
              <a:spcBef>
                <a:spcPts val="0"/>
              </a:spcBef>
              <a:spcAft>
                <a:spcPts val="0"/>
              </a:spcAft>
              <a:buClr>
                <a:schemeClr val="accent5"/>
              </a:buClr>
              <a:buSzPts val="2600"/>
              <a:buNone/>
              <a:defRPr>
                <a:solidFill>
                  <a:schemeClr val="accent5"/>
                </a:solidFill>
              </a:defRPr>
            </a:lvl3pPr>
            <a:lvl4pPr lvl="3">
              <a:spcBef>
                <a:spcPts val="0"/>
              </a:spcBef>
              <a:spcAft>
                <a:spcPts val="0"/>
              </a:spcAft>
              <a:buClr>
                <a:schemeClr val="accent5"/>
              </a:buClr>
              <a:buSzPts val="2600"/>
              <a:buNone/>
              <a:defRPr>
                <a:solidFill>
                  <a:schemeClr val="accent5"/>
                </a:solidFill>
              </a:defRPr>
            </a:lvl4pPr>
            <a:lvl5pPr lvl="4">
              <a:spcBef>
                <a:spcPts val="0"/>
              </a:spcBef>
              <a:spcAft>
                <a:spcPts val="0"/>
              </a:spcAft>
              <a:buClr>
                <a:schemeClr val="accent5"/>
              </a:buClr>
              <a:buSzPts val="2600"/>
              <a:buNone/>
              <a:defRPr>
                <a:solidFill>
                  <a:schemeClr val="accent5"/>
                </a:solidFill>
              </a:defRPr>
            </a:lvl5pPr>
            <a:lvl6pPr lvl="5">
              <a:spcBef>
                <a:spcPts val="0"/>
              </a:spcBef>
              <a:spcAft>
                <a:spcPts val="0"/>
              </a:spcAft>
              <a:buClr>
                <a:schemeClr val="accent5"/>
              </a:buClr>
              <a:buSzPts val="2600"/>
              <a:buNone/>
              <a:defRPr>
                <a:solidFill>
                  <a:schemeClr val="accent5"/>
                </a:solidFill>
              </a:defRPr>
            </a:lvl6pPr>
            <a:lvl7pPr lvl="6">
              <a:spcBef>
                <a:spcPts val="0"/>
              </a:spcBef>
              <a:spcAft>
                <a:spcPts val="0"/>
              </a:spcAft>
              <a:buClr>
                <a:schemeClr val="accent5"/>
              </a:buClr>
              <a:buSzPts val="2600"/>
              <a:buNone/>
              <a:defRPr>
                <a:solidFill>
                  <a:schemeClr val="accent5"/>
                </a:solidFill>
              </a:defRPr>
            </a:lvl7pPr>
            <a:lvl8pPr lvl="7">
              <a:spcBef>
                <a:spcPts val="0"/>
              </a:spcBef>
              <a:spcAft>
                <a:spcPts val="0"/>
              </a:spcAft>
              <a:buClr>
                <a:schemeClr val="accent5"/>
              </a:buClr>
              <a:buSzPts val="2600"/>
              <a:buNone/>
              <a:defRPr>
                <a:solidFill>
                  <a:schemeClr val="accent5"/>
                </a:solidFill>
              </a:defRPr>
            </a:lvl8pPr>
            <a:lvl9pPr lvl="8">
              <a:spcBef>
                <a:spcPts val="0"/>
              </a:spcBef>
              <a:spcAft>
                <a:spcPts val="0"/>
              </a:spcAft>
              <a:buClr>
                <a:schemeClr val="accent5"/>
              </a:buClr>
              <a:buSzPts val="2600"/>
              <a:buNone/>
              <a:defRPr>
                <a:solidFill>
                  <a:schemeClr val="accent5"/>
                </a:solidFill>
              </a:defRPr>
            </a:lvl9pPr>
          </a:lstStyle>
          <a:p/>
        </p:txBody>
      </p:sp>
      <p:sp>
        <p:nvSpPr>
          <p:cNvPr id="36" name="Google Shape;36;p6"/>
          <p:cNvSpPr/>
          <p:nvPr/>
        </p:nvSpPr>
        <p:spPr>
          <a:xfrm>
            <a:off x="348954" y="3122007"/>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a:off x="8318554" y="273957"/>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a:off x="8657979" y="4313132"/>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a:off x="203429" y="181982"/>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6"/>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41" name="Google Shape;41;p6"/>
          <p:cNvSpPr/>
          <p:nvPr/>
        </p:nvSpPr>
        <p:spPr>
          <a:xfrm>
            <a:off x="423304" y="10420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737151" y="4653823"/>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cxnSp>
        <p:nvCxnSpPr>
          <p:cNvPr id="44" name="Google Shape;44;p7"/>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45" name="Google Shape;45;p7"/>
          <p:cNvSpPr/>
          <p:nvPr/>
        </p:nvSpPr>
        <p:spPr>
          <a:xfrm>
            <a:off x="490079" y="1341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244504" y="43021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8535654" y="3199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p:nvPr/>
        </p:nvSpPr>
        <p:spPr>
          <a:xfrm>
            <a:off x="8605779" y="43021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txBox="1"/>
          <p:nvPr>
            <p:ph idx="1" type="body"/>
          </p:nvPr>
        </p:nvSpPr>
        <p:spPr>
          <a:xfrm>
            <a:off x="713400" y="1460000"/>
            <a:ext cx="5458500" cy="2842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04800" lvl="1" marL="914400" rtl="0">
              <a:spcBef>
                <a:spcPts val="1000"/>
              </a:spcBef>
              <a:spcAft>
                <a:spcPts val="0"/>
              </a:spcAft>
              <a:buSzPts val="12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0" name="Google Shape;50;p7"/>
          <p:cNvSpPr txBox="1"/>
          <p:nvPr>
            <p:ph type="title"/>
          </p:nvPr>
        </p:nvSpPr>
        <p:spPr>
          <a:xfrm>
            <a:off x="713400" y="472648"/>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600"/>
              <a:buNone/>
              <a:defRPr sz="3000"/>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cxnSp>
        <p:nvCxnSpPr>
          <p:cNvPr id="52" name="Google Shape;52;p8"/>
          <p:cNvCxnSpPr/>
          <p:nvPr/>
        </p:nvCxnSpPr>
        <p:spPr>
          <a:xfrm>
            <a:off x="0" y="4793529"/>
            <a:ext cx="9144000" cy="0"/>
          </a:xfrm>
          <a:prstGeom prst="straightConnector1">
            <a:avLst/>
          </a:prstGeom>
          <a:noFill/>
          <a:ln cap="flat" cmpd="sng" w="9525">
            <a:solidFill>
              <a:schemeClr val="dk1"/>
            </a:solidFill>
            <a:prstDash val="solid"/>
            <a:round/>
            <a:headEnd len="med" w="med" type="none"/>
            <a:tailEnd len="med" w="med" type="none"/>
          </a:ln>
        </p:spPr>
      </p:cxnSp>
      <p:sp>
        <p:nvSpPr>
          <p:cNvPr id="53" name="Google Shape;53;p8"/>
          <p:cNvSpPr/>
          <p:nvPr/>
        </p:nvSpPr>
        <p:spPr>
          <a:xfrm>
            <a:off x="2892879" y="6402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8430604" y="32618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a:off x="7470229" y="5618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423304" y="6402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txBox="1"/>
          <p:nvPr>
            <p:ph type="title"/>
          </p:nvPr>
        </p:nvSpPr>
        <p:spPr>
          <a:xfrm>
            <a:off x="1767600" y="1937401"/>
            <a:ext cx="5608800" cy="2437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58" name="Google Shape;58;p8"/>
          <p:cNvCxnSpPr/>
          <p:nvPr/>
        </p:nvCxnSpPr>
        <p:spPr>
          <a:xfrm>
            <a:off x="0" y="1093704"/>
            <a:ext cx="9144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28254" y="29980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2">
            <a:alphaModFix/>
          </a:blip>
          <a:stretch>
            <a:fillRect/>
          </a:stretch>
        </p:blipFill>
        <p:spPr>
          <a:xfrm rot="4979318">
            <a:off x="8058630" y="3726170"/>
            <a:ext cx="841940" cy="762933"/>
          </a:xfrm>
          <a:prstGeom prst="rect">
            <a:avLst/>
          </a:prstGeom>
          <a:noFill/>
          <a:ln>
            <a:noFill/>
          </a:ln>
        </p:spPr>
      </p:pic>
      <p:sp>
        <p:nvSpPr>
          <p:cNvPr id="62" name="Google Shape;62;p9"/>
          <p:cNvSpPr/>
          <p:nvPr/>
        </p:nvSpPr>
        <p:spPr>
          <a:xfrm>
            <a:off x="2892879" y="6402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a:off x="7759504" y="5867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p:nvPr/>
        </p:nvSpPr>
        <p:spPr>
          <a:xfrm>
            <a:off x="8430604" y="29297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type="title"/>
          </p:nvPr>
        </p:nvSpPr>
        <p:spPr>
          <a:xfrm>
            <a:off x="4564400" y="1580988"/>
            <a:ext cx="3380400" cy="573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200"/>
              <a:buNone/>
              <a:defRPr sz="3000">
                <a:solidFill>
                  <a:schemeClr val="dk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6" name="Google Shape;66;p9"/>
          <p:cNvSpPr txBox="1"/>
          <p:nvPr>
            <p:ph idx="1" type="subTitle"/>
          </p:nvPr>
        </p:nvSpPr>
        <p:spPr>
          <a:xfrm>
            <a:off x="4564400" y="2078425"/>
            <a:ext cx="3380400" cy="148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67" name="Google Shape;67;p9"/>
          <p:cNvCxnSpPr/>
          <p:nvPr/>
        </p:nvCxnSpPr>
        <p:spPr>
          <a:xfrm>
            <a:off x="0" y="1093704"/>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68" name="Google Shape;68;p9"/>
          <p:cNvCxnSpPr/>
          <p:nvPr/>
        </p:nvCxnSpPr>
        <p:spPr>
          <a:xfrm>
            <a:off x="0" y="4132404"/>
            <a:ext cx="9144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txBox="1"/>
          <p:nvPr>
            <p:ph type="title"/>
          </p:nvPr>
        </p:nvSpPr>
        <p:spPr>
          <a:xfrm>
            <a:off x="1932375" y="3512575"/>
            <a:ext cx="5285700" cy="1095600"/>
          </a:xfrm>
          <a:prstGeom prst="rect">
            <a:avLst/>
          </a:prstGeom>
          <a:solidFill>
            <a:schemeClr val="lt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spcBef>
                <a:spcPts val="0"/>
              </a:spcBef>
              <a:spcAft>
                <a:spcPts val="0"/>
              </a:spcAft>
              <a:buSzPts val="2600"/>
              <a:buNone/>
              <a:defRPr sz="3000"/>
            </a:lvl1pPr>
            <a:lvl2pPr lvl="1">
              <a:spcBef>
                <a:spcPts val="0"/>
              </a:spcBef>
              <a:spcAft>
                <a:spcPts val="0"/>
              </a:spcAft>
              <a:buSzPts val="2600"/>
              <a:buNone/>
              <a:defRPr>
                <a:latin typeface="Nunito"/>
                <a:ea typeface="Nunito"/>
                <a:cs typeface="Nunito"/>
                <a:sym typeface="Nunito"/>
              </a:defRPr>
            </a:lvl2pPr>
            <a:lvl3pPr lvl="2">
              <a:spcBef>
                <a:spcPts val="0"/>
              </a:spcBef>
              <a:spcAft>
                <a:spcPts val="0"/>
              </a:spcAft>
              <a:buSzPts val="2600"/>
              <a:buNone/>
              <a:defRPr>
                <a:latin typeface="Nunito"/>
                <a:ea typeface="Nunito"/>
                <a:cs typeface="Nunito"/>
                <a:sym typeface="Nunito"/>
              </a:defRPr>
            </a:lvl3pPr>
            <a:lvl4pPr lvl="3">
              <a:spcBef>
                <a:spcPts val="0"/>
              </a:spcBef>
              <a:spcAft>
                <a:spcPts val="0"/>
              </a:spcAft>
              <a:buSzPts val="2600"/>
              <a:buNone/>
              <a:defRPr>
                <a:latin typeface="Nunito"/>
                <a:ea typeface="Nunito"/>
                <a:cs typeface="Nunito"/>
                <a:sym typeface="Nunito"/>
              </a:defRPr>
            </a:lvl4pPr>
            <a:lvl5pPr lvl="4">
              <a:spcBef>
                <a:spcPts val="0"/>
              </a:spcBef>
              <a:spcAft>
                <a:spcPts val="0"/>
              </a:spcAft>
              <a:buSzPts val="2600"/>
              <a:buNone/>
              <a:defRPr>
                <a:latin typeface="Nunito"/>
                <a:ea typeface="Nunito"/>
                <a:cs typeface="Nunito"/>
                <a:sym typeface="Nunito"/>
              </a:defRPr>
            </a:lvl5pPr>
            <a:lvl6pPr lvl="5">
              <a:spcBef>
                <a:spcPts val="0"/>
              </a:spcBef>
              <a:spcAft>
                <a:spcPts val="0"/>
              </a:spcAft>
              <a:buSzPts val="2600"/>
              <a:buNone/>
              <a:defRPr>
                <a:latin typeface="Nunito"/>
                <a:ea typeface="Nunito"/>
                <a:cs typeface="Nunito"/>
                <a:sym typeface="Nunito"/>
              </a:defRPr>
            </a:lvl6pPr>
            <a:lvl7pPr lvl="6">
              <a:spcBef>
                <a:spcPts val="0"/>
              </a:spcBef>
              <a:spcAft>
                <a:spcPts val="0"/>
              </a:spcAft>
              <a:buSzPts val="2600"/>
              <a:buNone/>
              <a:defRPr>
                <a:latin typeface="Nunito"/>
                <a:ea typeface="Nunito"/>
                <a:cs typeface="Nunito"/>
                <a:sym typeface="Nunito"/>
              </a:defRPr>
            </a:lvl7pPr>
            <a:lvl8pPr lvl="7">
              <a:spcBef>
                <a:spcPts val="0"/>
              </a:spcBef>
              <a:spcAft>
                <a:spcPts val="0"/>
              </a:spcAft>
              <a:buSzPts val="2600"/>
              <a:buNone/>
              <a:defRPr>
                <a:latin typeface="Nunito"/>
                <a:ea typeface="Nunito"/>
                <a:cs typeface="Nunito"/>
                <a:sym typeface="Nunito"/>
              </a:defRPr>
            </a:lvl8pPr>
            <a:lvl9pPr lvl="8">
              <a:spcBef>
                <a:spcPts val="0"/>
              </a:spcBef>
              <a:spcAft>
                <a:spcPts val="0"/>
              </a:spcAft>
              <a:buSzPts val="2600"/>
              <a:buNone/>
              <a:defRPr>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58775" y="386865"/>
            <a:ext cx="76263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600"/>
              <a:buFont typeface="Noto Serif Bengali"/>
              <a:buNone/>
              <a:defRPr b="1" sz="2600">
                <a:solidFill>
                  <a:schemeClr val="dk1"/>
                </a:solidFill>
                <a:latin typeface="Noto Serif Bengali"/>
                <a:ea typeface="Noto Serif Bengali"/>
                <a:cs typeface="Noto Serif Bengali"/>
                <a:sym typeface="Noto Serif Bengali"/>
              </a:defRPr>
            </a:lvl1pPr>
            <a:lvl2pPr lvl="1" algn="ctr">
              <a:spcBef>
                <a:spcPts val="0"/>
              </a:spcBef>
              <a:spcAft>
                <a:spcPts val="0"/>
              </a:spcAft>
              <a:buClr>
                <a:schemeClr val="dk1"/>
              </a:buClr>
              <a:buSzPts val="2600"/>
              <a:buFont typeface="Noto Serif Bengali"/>
              <a:buNone/>
              <a:defRPr b="1" sz="2600">
                <a:solidFill>
                  <a:schemeClr val="dk1"/>
                </a:solidFill>
                <a:latin typeface="Noto Serif Bengali"/>
                <a:ea typeface="Noto Serif Bengali"/>
                <a:cs typeface="Noto Serif Bengali"/>
                <a:sym typeface="Noto Serif Bengali"/>
              </a:defRPr>
            </a:lvl2pPr>
            <a:lvl3pPr lvl="2" algn="ctr">
              <a:spcBef>
                <a:spcPts val="0"/>
              </a:spcBef>
              <a:spcAft>
                <a:spcPts val="0"/>
              </a:spcAft>
              <a:buClr>
                <a:schemeClr val="dk1"/>
              </a:buClr>
              <a:buSzPts val="2600"/>
              <a:buFont typeface="Noto Serif Bengali"/>
              <a:buNone/>
              <a:defRPr b="1" sz="2600">
                <a:solidFill>
                  <a:schemeClr val="dk1"/>
                </a:solidFill>
                <a:latin typeface="Noto Serif Bengali"/>
                <a:ea typeface="Noto Serif Bengali"/>
                <a:cs typeface="Noto Serif Bengali"/>
                <a:sym typeface="Noto Serif Bengali"/>
              </a:defRPr>
            </a:lvl3pPr>
            <a:lvl4pPr lvl="3" algn="ctr">
              <a:spcBef>
                <a:spcPts val="0"/>
              </a:spcBef>
              <a:spcAft>
                <a:spcPts val="0"/>
              </a:spcAft>
              <a:buClr>
                <a:schemeClr val="dk1"/>
              </a:buClr>
              <a:buSzPts val="2600"/>
              <a:buFont typeface="Noto Serif Bengali"/>
              <a:buNone/>
              <a:defRPr b="1" sz="2600">
                <a:solidFill>
                  <a:schemeClr val="dk1"/>
                </a:solidFill>
                <a:latin typeface="Noto Serif Bengali"/>
                <a:ea typeface="Noto Serif Bengali"/>
                <a:cs typeface="Noto Serif Bengali"/>
                <a:sym typeface="Noto Serif Bengali"/>
              </a:defRPr>
            </a:lvl4pPr>
            <a:lvl5pPr lvl="4" algn="ctr">
              <a:spcBef>
                <a:spcPts val="0"/>
              </a:spcBef>
              <a:spcAft>
                <a:spcPts val="0"/>
              </a:spcAft>
              <a:buClr>
                <a:schemeClr val="dk1"/>
              </a:buClr>
              <a:buSzPts val="2600"/>
              <a:buFont typeface="Noto Serif Bengali"/>
              <a:buNone/>
              <a:defRPr b="1" sz="2600">
                <a:solidFill>
                  <a:schemeClr val="dk1"/>
                </a:solidFill>
                <a:latin typeface="Noto Serif Bengali"/>
                <a:ea typeface="Noto Serif Bengali"/>
                <a:cs typeface="Noto Serif Bengali"/>
                <a:sym typeface="Noto Serif Bengali"/>
              </a:defRPr>
            </a:lvl5pPr>
            <a:lvl6pPr lvl="5" algn="ctr">
              <a:spcBef>
                <a:spcPts val="0"/>
              </a:spcBef>
              <a:spcAft>
                <a:spcPts val="0"/>
              </a:spcAft>
              <a:buClr>
                <a:schemeClr val="dk1"/>
              </a:buClr>
              <a:buSzPts val="2600"/>
              <a:buFont typeface="Noto Serif Bengali"/>
              <a:buNone/>
              <a:defRPr b="1" sz="2600">
                <a:solidFill>
                  <a:schemeClr val="dk1"/>
                </a:solidFill>
                <a:latin typeface="Noto Serif Bengali"/>
                <a:ea typeface="Noto Serif Bengali"/>
                <a:cs typeface="Noto Serif Bengali"/>
                <a:sym typeface="Noto Serif Bengali"/>
              </a:defRPr>
            </a:lvl6pPr>
            <a:lvl7pPr lvl="6" algn="ctr">
              <a:spcBef>
                <a:spcPts val="0"/>
              </a:spcBef>
              <a:spcAft>
                <a:spcPts val="0"/>
              </a:spcAft>
              <a:buClr>
                <a:schemeClr val="dk1"/>
              </a:buClr>
              <a:buSzPts val="2600"/>
              <a:buFont typeface="Noto Serif Bengali"/>
              <a:buNone/>
              <a:defRPr b="1" sz="2600">
                <a:solidFill>
                  <a:schemeClr val="dk1"/>
                </a:solidFill>
                <a:latin typeface="Noto Serif Bengali"/>
                <a:ea typeface="Noto Serif Bengali"/>
                <a:cs typeface="Noto Serif Bengali"/>
                <a:sym typeface="Noto Serif Bengali"/>
              </a:defRPr>
            </a:lvl7pPr>
            <a:lvl8pPr lvl="7" algn="ctr">
              <a:spcBef>
                <a:spcPts val="0"/>
              </a:spcBef>
              <a:spcAft>
                <a:spcPts val="0"/>
              </a:spcAft>
              <a:buClr>
                <a:schemeClr val="dk1"/>
              </a:buClr>
              <a:buSzPts val="2600"/>
              <a:buFont typeface="Noto Serif Bengali"/>
              <a:buNone/>
              <a:defRPr b="1" sz="2600">
                <a:solidFill>
                  <a:schemeClr val="dk1"/>
                </a:solidFill>
                <a:latin typeface="Noto Serif Bengali"/>
                <a:ea typeface="Noto Serif Bengali"/>
                <a:cs typeface="Noto Serif Bengali"/>
                <a:sym typeface="Noto Serif Bengali"/>
              </a:defRPr>
            </a:lvl8pPr>
            <a:lvl9pPr lvl="8" algn="ctr">
              <a:spcBef>
                <a:spcPts val="0"/>
              </a:spcBef>
              <a:spcAft>
                <a:spcPts val="0"/>
              </a:spcAft>
              <a:buClr>
                <a:schemeClr val="dk1"/>
              </a:buClr>
              <a:buSzPts val="2600"/>
              <a:buFont typeface="Noto Serif Bengali"/>
              <a:buNone/>
              <a:defRPr b="1" sz="2600">
                <a:solidFill>
                  <a:schemeClr val="dk1"/>
                </a:solidFill>
                <a:latin typeface="Noto Serif Bengali"/>
                <a:ea typeface="Noto Serif Bengali"/>
                <a:cs typeface="Noto Serif Bengali"/>
                <a:sym typeface="Noto Serif Bengali"/>
              </a:defRPr>
            </a:lvl9pPr>
          </a:lstStyle>
          <a:p/>
        </p:txBody>
      </p:sp>
      <p:sp>
        <p:nvSpPr>
          <p:cNvPr id="7" name="Google Shape;7;p1"/>
          <p:cNvSpPr txBox="1"/>
          <p:nvPr>
            <p:ph idx="1" type="body"/>
          </p:nvPr>
        </p:nvSpPr>
        <p:spPr>
          <a:xfrm>
            <a:off x="758775" y="1434450"/>
            <a:ext cx="7626300" cy="3134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0" Type="http://schemas.openxmlformats.org/officeDocument/2006/relationships/hyperlink" Target="https://www.sp.edu.sg/industry/news/Detail/kickstarting-your-sustainability-journey-in-food-manufacturing" TargetMode="External"/><Relationship Id="rId22" Type="http://schemas.openxmlformats.org/officeDocument/2006/relationships/hyperlink" Target="https://www.sp.edu.sg/sp/about-sp/why-sp/sustainability-matters" TargetMode="External"/><Relationship Id="rId21" Type="http://schemas.openxmlformats.org/officeDocument/2006/relationships/hyperlink" Target="https://www.sp.edu.sg/industry/news/Detail/kickstarting-your-sustainability-journey-in-food-manufacturing" TargetMode="External"/><Relationship Id="rId24" Type="http://schemas.openxmlformats.org/officeDocument/2006/relationships/hyperlink" Target="https://sso.agc.gov.sg/SL/RSA2019-S194-2024" TargetMode="External"/><Relationship Id="rId23" Type="http://schemas.openxmlformats.org/officeDocument/2006/relationships/hyperlink" Target="https://www.sp.edu.sg/sp/about-sp/why-sp/sustainability-matters" TargetMode="External"/><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s://www.moe.gov.sg/news/forum-letter-replies/20220916-topic-of-food-sustainability-is-part-of-environmental-education-in-schools" TargetMode="External"/><Relationship Id="rId4" Type="http://schemas.openxmlformats.org/officeDocument/2006/relationships/hyperlink" Target="https://www.moe.gov.sg/news/forum-letter-replies/20220916-topic-of-food-sustainability-is-part-of-environmental-education-in-schools" TargetMode="External"/><Relationship Id="rId9" Type="http://schemas.openxmlformats.org/officeDocument/2006/relationships/hyperlink" Target="https://hpb.gov.sg/schools/school-programmes/healthy-meals-in-schools-programme" TargetMode="External"/><Relationship Id="rId25" Type="http://schemas.openxmlformats.org/officeDocument/2006/relationships/hyperlink" Target="https://sso.agc.gov.sg/SL/RSA2019-S194-2024" TargetMode="External"/><Relationship Id="rId5" Type="http://schemas.openxmlformats.org/officeDocument/2006/relationships/hyperlink" Target="https://www.foodhero.com/en/blogs/countries-fighting-food-waste" TargetMode="External"/><Relationship Id="rId6" Type="http://schemas.openxmlformats.org/officeDocument/2006/relationships/hyperlink" Target="https://www.foodhero.com/en/blogs/countries-fighting-food-waste" TargetMode="External"/><Relationship Id="rId7" Type="http://schemas.openxmlformats.org/officeDocument/2006/relationships/hyperlink" Target="https://hpb.gov.sg/healthy-living/food-beverage" TargetMode="External"/><Relationship Id="rId8" Type="http://schemas.openxmlformats.org/officeDocument/2006/relationships/hyperlink" Target="https://hpb.gov.sg/healthy-living/food-beverage" TargetMode="External"/><Relationship Id="rId11" Type="http://schemas.openxmlformats.org/officeDocument/2006/relationships/hyperlink" Target="https://www.nea.gov.sg/our-services/waste-management/3r-programmes-and-resources/food-waste-management" TargetMode="External"/><Relationship Id="rId10" Type="http://schemas.openxmlformats.org/officeDocument/2006/relationships/hyperlink" Target="https://hpb.gov.sg/schools/school-programmes/healthy-meals-in-schools-programme" TargetMode="External"/><Relationship Id="rId13" Type="http://schemas.openxmlformats.org/officeDocument/2006/relationships/hyperlink" Target="https://www.np.edu.sg/about-np/our-story/sustainability-commitment" TargetMode="External"/><Relationship Id="rId12" Type="http://schemas.openxmlformats.org/officeDocument/2006/relationships/hyperlink" Target="https://www.nea.gov.sg/our-services/waste-management/3r-programmes-and-resources/food-waste-management" TargetMode="External"/><Relationship Id="rId15" Type="http://schemas.openxmlformats.org/officeDocument/2006/relationships/hyperlink" Target="https://www.rp.edu.sg/incorporate/news-and-updates/stepping-up-for-a-sustainable-future" TargetMode="External"/><Relationship Id="rId14" Type="http://schemas.openxmlformats.org/officeDocument/2006/relationships/hyperlink" Target="https://www.np.edu.sg/about-np/our-story/sustainability-commitment" TargetMode="External"/><Relationship Id="rId17" Type="http://schemas.openxmlformats.org/officeDocument/2006/relationships/hyperlink" Target="https://www.sfa.gov.sg/docs/default-source/publication/sg-food-statistics/singapore-food-statistics-2021.pdf" TargetMode="External"/><Relationship Id="rId16" Type="http://schemas.openxmlformats.org/officeDocument/2006/relationships/hyperlink" Target="https://www.rp.edu.sg/incorporate/news-and-updates/stepping-up-for-a-sustainable-future" TargetMode="External"/><Relationship Id="rId19" Type="http://schemas.openxmlformats.org/officeDocument/2006/relationships/hyperlink" Target="https://www.greenplan.gov.sg/" TargetMode="External"/><Relationship Id="rId18" Type="http://schemas.openxmlformats.org/officeDocument/2006/relationships/hyperlink" Target="https://www.greenplan.gov.s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hyperlink" Target="https://www.nea.gov.sg/our-services/waste-management/3r-programmes-and-resources/food-waste-management#:~:text=The%20total%20amount%20of%20food,waste%20was%2018%20per%20cent" TargetMode="External"/><Relationship Id="rId4" Type="http://schemas.openxmlformats.org/officeDocument/2006/relationships/hyperlink" Target="https://www.sfa.gov.sg/docs/default-source/publication/sg-food-statistics/singapore-food-statistics-2021.pdf" TargetMode="External"/><Relationship Id="rId5" Type="http://schemas.openxmlformats.org/officeDocument/2006/relationships/hyperlink" Target="https://www.nea.gov.sg/our-services/waste-management/3r-programmes-and-resources/food-waste-management" TargetMode="External"/><Relationship Id="rId6" Type="http://schemas.openxmlformats.org/officeDocument/2006/relationships/hyperlink" Target="https://sso.agc.gov.sg/SL/RSA2019-S194-202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9"/>
          <p:cNvPicPr preferRelativeResize="0"/>
          <p:nvPr/>
        </p:nvPicPr>
        <p:blipFill>
          <a:blip r:embed="rId3">
            <a:alphaModFix/>
          </a:blip>
          <a:stretch>
            <a:fillRect/>
          </a:stretch>
        </p:blipFill>
        <p:spPr>
          <a:xfrm>
            <a:off x="0" y="0"/>
            <a:ext cx="9144003" cy="5143490"/>
          </a:xfrm>
          <a:prstGeom prst="rect">
            <a:avLst/>
          </a:prstGeom>
          <a:noFill/>
          <a:ln>
            <a:noFill/>
          </a:ln>
        </p:spPr>
      </p:pic>
      <p:sp>
        <p:nvSpPr>
          <p:cNvPr id="266" name="Google Shape;266;p29"/>
          <p:cNvSpPr txBox="1"/>
          <p:nvPr/>
        </p:nvSpPr>
        <p:spPr>
          <a:xfrm>
            <a:off x="5214275" y="4129000"/>
            <a:ext cx="1911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Lato"/>
                <a:ea typeface="Lato"/>
                <a:cs typeface="Lato"/>
                <a:sym typeface="Lato"/>
              </a:rPr>
              <a:t>Adhav Anbalagan | 24012794</a:t>
            </a:r>
            <a:endParaRPr b="1" sz="800">
              <a:latin typeface="Lato"/>
              <a:ea typeface="Lato"/>
              <a:cs typeface="Lato"/>
              <a:sym typeface="Lato"/>
            </a:endParaRPr>
          </a:p>
        </p:txBody>
      </p:sp>
      <p:sp>
        <p:nvSpPr>
          <p:cNvPr id="267" name="Google Shape;267;p29"/>
          <p:cNvSpPr txBox="1"/>
          <p:nvPr/>
        </p:nvSpPr>
        <p:spPr>
          <a:xfrm>
            <a:off x="7251196" y="4129000"/>
            <a:ext cx="943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Lato"/>
                <a:ea typeface="Lato"/>
                <a:cs typeface="Lato"/>
                <a:sym typeface="Lato"/>
              </a:rPr>
              <a:t>May 9, 2024</a:t>
            </a:r>
            <a:endParaRPr b="1" sz="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8"/>
          <p:cNvSpPr txBox="1"/>
          <p:nvPr>
            <p:ph type="title"/>
          </p:nvPr>
        </p:nvSpPr>
        <p:spPr>
          <a:xfrm>
            <a:off x="713400" y="212351"/>
            <a:ext cx="7717200" cy="769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900"/>
              <a:t>SOLUTION #1: </a:t>
            </a:r>
            <a:endParaRPr sz="1900"/>
          </a:p>
          <a:p>
            <a:pPr indent="0" lvl="0" marL="0" rtl="0" algn="ctr">
              <a:spcBef>
                <a:spcPts val="0"/>
              </a:spcBef>
              <a:spcAft>
                <a:spcPts val="0"/>
              </a:spcAft>
              <a:buNone/>
            </a:pPr>
            <a:r>
              <a:rPr lang="en" sz="1900"/>
              <a:t>A Student-initiated Food Sustainability Fair</a:t>
            </a:r>
            <a:endParaRPr sz="1900"/>
          </a:p>
        </p:txBody>
      </p:sp>
      <p:pic>
        <p:nvPicPr>
          <p:cNvPr id="393" name="Google Shape;393;p38"/>
          <p:cNvPicPr preferRelativeResize="0"/>
          <p:nvPr/>
        </p:nvPicPr>
        <p:blipFill>
          <a:blip r:embed="rId3">
            <a:alphaModFix/>
          </a:blip>
          <a:stretch>
            <a:fillRect/>
          </a:stretch>
        </p:blipFill>
        <p:spPr>
          <a:xfrm rot="449466">
            <a:off x="6373675" y="1367775"/>
            <a:ext cx="1752400" cy="3210075"/>
          </a:xfrm>
          <a:prstGeom prst="rect">
            <a:avLst/>
          </a:prstGeom>
          <a:noFill/>
          <a:ln>
            <a:noFill/>
          </a:ln>
        </p:spPr>
      </p:pic>
      <p:pic>
        <p:nvPicPr>
          <p:cNvPr id="394" name="Google Shape;394;p38"/>
          <p:cNvPicPr preferRelativeResize="0"/>
          <p:nvPr/>
        </p:nvPicPr>
        <p:blipFill>
          <a:blip r:embed="rId4">
            <a:alphaModFix/>
          </a:blip>
          <a:stretch>
            <a:fillRect/>
          </a:stretch>
        </p:blipFill>
        <p:spPr>
          <a:xfrm>
            <a:off x="6181900" y="1424475"/>
            <a:ext cx="1010050" cy="1023950"/>
          </a:xfrm>
          <a:prstGeom prst="rect">
            <a:avLst/>
          </a:prstGeom>
          <a:noFill/>
          <a:ln>
            <a:noFill/>
          </a:ln>
        </p:spPr>
      </p:pic>
      <p:sp>
        <p:nvSpPr>
          <p:cNvPr id="395" name="Google Shape;395;p38"/>
          <p:cNvSpPr/>
          <p:nvPr/>
        </p:nvSpPr>
        <p:spPr>
          <a:xfrm>
            <a:off x="8009804" y="29258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6461454" y="25811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38"/>
          <p:cNvCxnSpPr/>
          <p:nvPr/>
        </p:nvCxnSpPr>
        <p:spPr>
          <a:xfrm>
            <a:off x="0" y="1093704"/>
            <a:ext cx="9144000" cy="0"/>
          </a:xfrm>
          <a:prstGeom prst="straightConnector1">
            <a:avLst/>
          </a:prstGeom>
          <a:noFill/>
          <a:ln cap="flat" cmpd="sng" w="9525">
            <a:solidFill>
              <a:schemeClr val="dk1"/>
            </a:solidFill>
            <a:prstDash val="solid"/>
            <a:round/>
            <a:headEnd len="med" w="med" type="none"/>
            <a:tailEnd len="med" w="med" type="none"/>
          </a:ln>
        </p:spPr>
      </p:cxnSp>
      <p:sp>
        <p:nvSpPr>
          <p:cNvPr id="398" name="Google Shape;398;p38"/>
          <p:cNvSpPr/>
          <p:nvPr/>
        </p:nvSpPr>
        <p:spPr>
          <a:xfrm>
            <a:off x="448275" y="1329125"/>
            <a:ext cx="2438100" cy="1596900"/>
          </a:xfrm>
          <a:prstGeom prst="rect">
            <a:avLst/>
          </a:prstGeom>
          <a:solidFill>
            <a:srgbClr val="5F8195"/>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An event held by RP where students get to create products or solutions that can improve food sustainability, and showcase it to other students. Guests from government agencies can be invited to share more regarding the topic.</a:t>
            </a:r>
            <a:endParaRPr sz="1200">
              <a:solidFill>
                <a:schemeClr val="lt1"/>
              </a:solidFill>
              <a:latin typeface="Lato"/>
              <a:ea typeface="Lato"/>
              <a:cs typeface="Lato"/>
              <a:sym typeface="Lato"/>
            </a:endParaRPr>
          </a:p>
        </p:txBody>
      </p:sp>
      <p:sp>
        <p:nvSpPr>
          <p:cNvPr id="399" name="Google Shape;399;p38"/>
          <p:cNvSpPr/>
          <p:nvPr/>
        </p:nvSpPr>
        <p:spPr>
          <a:xfrm>
            <a:off x="448275" y="3022975"/>
            <a:ext cx="2438100" cy="862200"/>
          </a:xfrm>
          <a:prstGeom prst="rect">
            <a:avLst/>
          </a:prstGeom>
          <a:solidFill>
            <a:srgbClr val="C2C2C2"/>
          </a:solidFill>
          <a:ln cap="flat" cmpd="sng" w="28575">
            <a:solidFill>
              <a:srgbClr val="325D79"/>
            </a:solidFill>
            <a:prstDash val="lg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45D73"/>
                </a:solidFill>
                <a:latin typeface="Lato"/>
                <a:ea typeface="Lato"/>
                <a:cs typeface="Lato"/>
                <a:sym typeface="Lato"/>
              </a:rPr>
              <a:t>Singapore Polytechnic (SP) held an event similar to this in relation to food manufacturing, in 2023.</a:t>
            </a:r>
            <a:endParaRPr sz="1200">
              <a:solidFill>
                <a:srgbClr val="445D73"/>
              </a:solidFill>
              <a:latin typeface="Lato"/>
              <a:ea typeface="Lato"/>
              <a:cs typeface="Lato"/>
              <a:sym typeface="Lato"/>
            </a:endParaRPr>
          </a:p>
        </p:txBody>
      </p:sp>
      <p:sp>
        <p:nvSpPr>
          <p:cNvPr id="400" name="Google Shape;400;p38"/>
          <p:cNvSpPr/>
          <p:nvPr/>
        </p:nvSpPr>
        <p:spPr>
          <a:xfrm>
            <a:off x="3084475" y="1313971"/>
            <a:ext cx="1819200" cy="2162100"/>
          </a:xfrm>
          <a:prstGeom prst="roundRect">
            <a:avLst>
              <a:gd fmla="val 16667" name="adj"/>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Benefits:</a:t>
            </a:r>
            <a:br>
              <a:rPr b="1" lang="en" sz="700">
                <a:latin typeface="Lato"/>
                <a:ea typeface="Lato"/>
                <a:cs typeface="Lato"/>
                <a:sym typeface="Lato"/>
              </a:rPr>
            </a:br>
            <a:r>
              <a:rPr lang="en" sz="1000">
                <a:latin typeface="Lato"/>
                <a:ea typeface="Lato"/>
                <a:cs typeface="Lato"/>
                <a:sym typeface="Lato"/>
              </a:rPr>
              <a:t>Students from RP, will research and gather information regarding food sustainability. This will lead them to forming opinions and ideas of their own, possibly forming a sense of regret for wasting food in the past. This could encourage them to adopt food sustainability practices.</a:t>
            </a:r>
            <a:endParaRPr sz="1000">
              <a:latin typeface="Lato"/>
              <a:ea typeface="Lato"/>
              <a:cs typeface="Lato"/>
              <a:sym typeface="Lato"/>
            </a:endParaRPr>
          </a:p>
        </p:txBody>
      </p:sp>
      <p:sp>
        <p:nvSpPr>
          <p:cNvPr id="401" name="Google Shape;401;p38"/>
          <p:cNvSpPr txBox="1"/>
          <p:nvPr/>
        </p:nvSpPr>
        <p:spPr>
          <a:xfrm>
            <a:off x="0" y="0"/>
            <a:ext cx="343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9</a:t>
            </a:r>
            <a:r>
              <a:rPr i="1" lang="en" sz="1100">
                <a:solidFill>
                  <a:schemeClr val="dk1"/>
                </a:solidFill>
                <a:latin typeface="Noto Serif Bengali"/>
                <a:ea typeface="Noto Serif Bengali"/>
                <a:cs typeface="Noto Serif Bengali"/>
                <a:sym typeface="Noto Serif Bengali"/>
              </a:rPr>
              <a:t>: Solution #1 (Evaluate)</a:t>
            </a:r>
            <a:endParaRPr i="1" sz="1100">
              <a:solidFill>
                <a:schemeClr val="dk1"/>
              </a:solidFill>
              <a:latin typeface="Noto Serif Bengali"/>
              <a:ea typeface="Noto Serif Bengali"/>
              <a:cs typeface="Noto Serif Bengali"/>
              <a:sym typeface="Noto Serif Bengali"/>
            </a:endParaRPr>
          </a:p>
        </p:txBody>
      </p:sp>
      <p:pic>
        <p:nvPicPr>
          <p:cNvPr id="402" name="Google Shape;402;p38"/>
          <p:cNvPicPr preferRelativeResize="0"/>
          <p:nvPr/>
        </p:nvPicPr>
        <p:blipFill rotWithShape="1">
          <a:blip r:embed="rId5">
            <a:alphaModFix/>
          </a:blip>
          <a:srcRect b="0" l="0" r="0" t="0"/>
          <a:stretch/>
        </p:blipFill>
        <p:spPr>
          <a:xfrm>
            <a:off x="5101750" y="1161150"/>
            <a:ext cx="3841800" cy="2821200"/>
          </a:xfrm>
          <a:prstGeom prst="roundRect">
            <a:avLst>
              <a:gd fmla="val 16667" name="adj"/>
            </a:avLst>
          </a:prstGeom>
          <a:noFill/>
          <a:ln>
            <a:noFill/>
          </a:ln>
        </p:spPr>
      </p:pic>
      <p:sp>
        <p:nvSpPr>
          <p:cNvPr id="403" name="Google Shape;403;p38"/>
          <p:cNvSpPr/>
          <p:nvPr/>
        </p:nvSpPr>
        <p:spPr>
          <a:xfrm>
            <a:off x="3084450" y="3476075"/>
            <a:ext cx="1819200" cy="1297800"/>
          </a:xfrm>
          <a:prstGeom prst="roundRect">
            <a:avLst>
              <a:gd fmla="val 16667" name="adj"/>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Disadvantages</a:t>
            </a:r>
            <a:r>
              <a:rPr b="1" lang="en" sz="1000">
                <a:latin typeface="Lato"/>
                <a:ea typeface="Lato"/>
                <a:cs typeface="Lato"/>
                <a:sym typeface="Lato"/>
              </a:rPr>
              <a:t>:</a:t>
            </a:r>
            <a:br>
              <a:rPr b="1" lang="en" sz="700">
                <a:latin typeface="Lato"/>
                <a:ea typeface="Lato"/>
                <a:cs typeface="Lato"/>
                <a:sym typeface="Lato"/>
              </a:rPr>
            </a:br>
            <a:r>
              <a:rPr lang="en" sz="1000">
                <a:latin typeface="Lato"/>
                <a:ea typeface="Lato"/>
                <a:cs typeface="Lato"/>
                <a:sym typeface="Lato"/>
              </a:rPr>
              <a:t>It might be difficult to ensure active participation from the students and staff of the school and invite guests</a:t>
            </a:r>
            <a:r>
              <a:rPr lang="en" sz="1000">
                <a:latin typeface="Lato"/>
                <a:ea typeface="Lato"/>
                <a:cs typeface="Lato"/>
                <a:sym typeface="Lato"/>
              </a:rPr>
              <a:t>. Hence, the event might not reach its intended aim.</a:t>
            </a:r>
            <a:endParaRPr sz="10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9"/>
          <p:cNvSpPr txBox="1"/>
          <p:nvPr>
            <p:ph type="title"/>
          </p:nvPr>
        </p:nvSpPr>
        <p:spPr>
          <a:xfrm>
            <a:off x="713400" y="212351"/>
            <a:ext cx="7717200" cy="769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900"/>
              <a:t>SOLUTION #2: </a:t>
            </a:r>
            <a:endParaRPr sz="1900"/>
          </a:p>
          <a:p>
            <a:pPr indent="0" lvl="0" marL="0" rtl="0" algn="ctr">
              <a:spcBef>
                <a:spcPts val="0"/>
              </a:spcBef>
              <a:spcAft>
                <a:spcPts val="0"/>
              </a:spcAft>
              <a:buNone/>
            </a:pPr>
            <a:r>
              <a:rPr lang="en" sz="1900"/>
              <a:t>Charging Fees for Food Waste</a:t>
            </a:r>
            <a:endParaRPr sz="1900"/>
          </a:p>
        </p:txBody>
      </p:sp>
      <p:pic>
        <p:nvPicPr>
          <p:cNvPr id="409" name="Google Shape;409;p39"/>
          <p:cNvPicPr preferRelativeResize="0"/>
          <p:nvPr/>
        </p:nvPicPr>
        <p:blipFill>
          <a:blip r:embed="rId3">
            <a:alphaModFix/>
          </a:blip>
          <a:stretch>
            <a:fillRect/>
          </a:stretch>
        </p:blipFill>
        <p:spPr>
          <a:xfrm rot="449466">
            <a:off x="734875" y="1367775"/>
            <a:ext cx="1752400" cy="3210075"/>
          </a:xfrm>
          <a:prstGeom prst="rect">
            <a:avLst/>
          </a:prstGeom>
          <a:noFill/>
          <a:ln>
            <a:noFill/>
          </a:ln>
        </p:spPr>
      </p:pic>
      <p:pic>
        <p:nvPicPr>
          <p:cNvPr id="410" name="Google Shape;410;p39"/>
          <p:cNvPicPr preferRelativeResize="0"/>
          <p:nvPr/>
        </p:nvPicPr>
        <p:blipFill>
          <a:blip r:embed="rId4">
            <a:alphaModFix/>
          </a:blip>
          <a:stretch>
            <a:fillRect/>
          </a:stretch>
        </p:blipFill>
        <p:spPr>
          <a:xfrm>
            <a:off x="543100" y="1424475"/>
            <a:ext cx="1010050" cy="1023950"/>
          </a:xfrm>
          <a:prstGeom prst="rect">
            <a:avLst/>
          </a:prstGeom>
          <a:noFill/>
          <a:ln>
            <a:noFill/>
          </a:ln>
        </p:spPr>
      </p:pic>
      <p:sp>
        <p:nvSpPr>
          <p:cNvPr id="411" name="Google Shape;411;p39"/>
          <p:cNvSpPr/>
          <p:nvPr/>
        </p:nvSpPr>
        <p:spPr>
          <a:xfrm>
            <a:off x="2371004" y="292589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822654" y="2581145"/>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39"/>
          <p:cNvCxnSpPr/>
          <p:nvPr/>
        </p:nvCxnSpPr>
        <p:spPr>
          <a:xfrm>
            <a:off x="0" y="1093704"/>
            <a:ext cx="9144000" cy="0"/>
          </a:xfrm>
          <a:prstGeom prst="straightConnector1">
            <a:avLst/>
          </a:prstGeom>
          <a:noFill/>
          <a:ln cap="flat" cmpd="sng" w="9525">
            <a:solidFill>
              <a:schemeClr val="dk1"/>
            </a:solidFill>
            <a:prstDash val="solid"/>
            <a:round/>
            <a:headEnd len="med" w="med" type="none"/>
            <a:tailEnd len="med" w="med" type="none"/>
          </a:ln>
        </p:spPr>
      </p:cxnSp>
      <p:sp>
        <p:nvSpPr>
          <p:cNvPr id="414" name="Google Shape;414;p39"/>
          <p:cNvSpPr/>
          <p:nvPr/>
        </p:nvSpPr>
        <p:spPr>
          <a:xfrm>
            <a:off x="3343875" y="1329125"/>
            <a:ext cx="2438100" cy="1440900"/>
          </a:xfrm>
          <a:prstGeom prst="rect">
            <a:avLst/>
          </a:prstGeom>
          <a:solidFill>
            <a:srgbClr val="5F8195"/>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If a RP student has food leftover that they have no choice but to discard, they have to pay a penalty fee. This fee is calculated based on the mass of the food being wasted.</a:t>
            </a:r>
            <a:endParaRPr sz="1200">
              <a:solidFill>
                <a:schemeClr val="lt1"/>
              </a:solidFill>
              <a:latin typeface="Lato"/>
              <a:ea typeface="Lato"/>
              <a:cs typeface="Lato"/>
              <a:sym typeface="Lato"/>
            </a:endParaRPr>
          </a:p>
        </p:txBody>
      </p:sp>
      <p:sp>
        <p:nvSpPr>
          <p:cNvPr id="415" name="Google Shape;415;p39"/>
          <p:cNvSpPr/>
          <p:nvPr/>
        </p:nvSpPr>
        <p:spPr>
          <a:xfrm>
            <a:off x="3343875" y="2946775"/>
            <a:ext cx="2438100" cy="862200"/>
          </a:xfrm>
          <a:prstGeom prst="rect">
            <a:avLst/>
          </a:prstGeom>
          <a:solidFill>
            <a:srgbClr val="C2C2C2"/>
          </a:solidFill>
          <a:ln cap="flat" cmpd="sng" w="28575">
            <a:solidFill>
              <a:srgbClr val="325D79"/>
            </a:solidFill>
            <a:prstDash val="lg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45D73"/>
                </a:solidFill>
                <a:latin typeface="Lato"/>
                <a:ea typeface="Lato"/>
                <a:cs typeface="Lato"/>
                <a:sym typeface="Lato"/>
              </a:rPr>
              <a:t>In Seoul, South Korea, customers are made to pay a “recycling fee” dependant on the food waste that they’ve produced.</a:t>
            </a:r>
            <a:endParaRPr sz="1200">
              <a:solidFill>
                <a:srgbClr val="445D73"/>
              </a:solidFill>
              <a:latin typeface="Lato"/>
              <a:ea typeface="Lato"/>
              <a:cs typeface="Lato"/>
              <a:sym typeface="Lato"/>
            </a:endParaRPr>
          </a:p>
        </p:txBody>
      </p:sp>
      <p:sp>
        <p:nvSpPr>
          <p:cNvPr id="416" name="Google Shape;416;p39"/>
          <p:cNvSpPr/>
          <p:nvPr/>
        </p:nvSpPr>
        <p:spPr>
          <a:xfrm>
            <a:off x="6002100" y="1360600"/>
            <a:ext cx="2501100" cy="2068500"/>
          </a:xfrm>
          <a:prstGeom prst="roundRect">
            <a:avLst>
              <a:gd fmla="val 16667" name="adj"/>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Lato"/>
                <a:ea typeface="Lato"/>
                <a:cs typeface="Lato"/>
                <a:sym typeface="Lato"/>
              </a:rPr>
              <a:t>Benefits:</a:t>
            </a:r>
            <a:br>
              <a:rPr b="1" lang="en" sz="800">
                <a:latin typeface="Lato"/>
                <a:ea typeface="Lato"/>
                <a:cs typeface="Lato"/>
                <a:sym typeface="Lato"/>
              </a:rPr>
            </a:br>
            <a:r>
              <a:rPr lang="en" sz="1100">
                <a:latin typeface="Lato"/>
                <a:ea typeface="Lato"/>
                <a:cs typeface="Lato"/>
                <a:sym typeface="Lato"/>
              </a:rPr>
              <a:t>Students and staff from RP, will be discouraged from ordering what their heart desires and rather how much they can stomach, when they’re required to pay an extra couple of dollars. This cautiousness can lead to less food being thrown away by students and staff.</a:t>
            </a:r>
            <a:endParaRPr sz="1100">
              <a:latin typeface="Lato"/>
              <a:ea typeface="Lato"/>
              <a:cs typeface="Lato"/>
              <a:sym typeface="Lato"/>
            </a:endParaRPr>
          </a:p>
        </p:txBody>
      </p:sp>
      <p:sp>
        <p:nvSpPr>
          <p:cNvPr id="417" name="Google Shape;417;p39"/>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10:</a:t>
            </a:r>
            <a:r>
              <a:rPr i="1" lang="en" sz="1100">
                <a:solidFill>
                  <a:schemeClr val="dk1"/>
                </a:solidFill>
                <a:latin typeface="Noto Serif Bengali"/>
                <a:ea typeface="Noto Serif Bengali"/>
                <a:cs typeface="Noto Serif Bengali"/>
                <a:sym typeface="Noto Serif Bengali"/>
              </a:rPr>
              <a:t> Solution #2 (Evaluate)</a:t>
            </a:r>
            <a:endParaRPr i="1" sz="1100">
              <a:solidFill>
                <a:schemeClr val="dk1"/>
              </a:solidFill>
              <a:latin typeface="Noto Serif Bengali"/>
              <a:ea typeface="Noto Serif Bengali"/>
              <a:cs typeface="Noto Serif Bengali"/>
              <a:sym typeface="Noto Serif Bengali"/>
            </a:endParaRPr>
          </a:p>
        </p:txBody>
      </p:sp>
      <p:pic>
        <p:nvPicPr>
          <p:cNvPr id="418" name="Google Shape;418;p39"/>
          <p:cNvPicPr preferRelativeResize="0"/>
          <p:nvPr/>
        </p:nvPicPr>
        <p:blipFill rotWithShape="1">
          <a:blip r:embed="rId5">
            <a:alphaModFix/>
          </a:blip>
          <a:srcRect b="0" l="14544" r="0" t="0"/>
          <a:stretch/>
        </p:blipFill>
        <p:spPr>
          <a:xfrm>
            <a:off x="123750" y="1327650"/>
            <a:ext cx="3000000" cy="2488200"/>
          </a:xfrm>
          <a:prstGeom prst="roundRect">
            <a:avLst>
              <a:gd fmla="val 16667" name="adj"/>
            </a:avLst>
          </a:prstGeom>
          <a:noFill/>
          <a:ln>
            <a:noFill/>
          </a:ln>
        </p:spPr>
      </p:pic>
      <p:sp>
        <p:nvSpPr>
          <p:cNvPr id="419" name="Google Shape;419;p39"/>
          <p:cNvSpPr/>
          <p:nvPr/>
        </p:nvSpPr>
        <p:spPr>
          <a:xfrm>
            <a:off x="6002100" y="3429100"/>
            <a:ext cx="2501100" cy="1239600"/>
          </a:xfrm>
          <a:prstGeom prst="roundRect">
            <a:avLst>
              <a:gd fmla="val 16667" name="adj"/>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Lato"/>
                <a:ea typeface="Lato"/>
                <a:cs typeface="Lato"/>
                <a:sym typeface="Lato"/>
              </a:rPr>
              <a:t>Disadvantages</a:t>
            </a:r>
            <a:r>
              <a:rPr b="1" lang="en" sz="1100">
                <a:latin typeface="Lato"/>
                <a:ea typeface="Lato"/>
                <a:cs typeface="Lato"/>
                <a:sym typeface="Lato"/>
              </a:rPr>
              <a:t>:</a:t>
            </a:r>
            <a:br>
              <a:rPr b="1" lang="en" sz="800">
                <a:latin typeface="Lato"/>
                <a:ea typeface="Lato"/>
                <a:cs typeface="Lato"/>
                <a:sym typeface="Lato"/>
              </a:rPr>
            </a:br>
            <a:r>
              <a:rPr lang="en" sz="1100">
                <a:latin typeface="Lato"/>
                <a:ea typeface="Lato"/>
                <a:cs typeface="Lato"/>
                <a:sym typeface="Lato"/>
              </a:rPr>
              <a:t>Students might find ways to throw their waste elsewhere without stall owners’ knowledge </a:t>
            </a:r>
            <a:r>
              <a:rPr lang="en" sz="1100">
                <a:latin typeface="Lato"/>
                <a:ea typeface="Lato"/>
                <a:cs typeface="Lato"/>
                <a:sym typeface="Lato"/>
              </a:rPr>
              <a:t>leading</a:t>
            </a:r>
            <a:r>
              <a:rPr lang="en" sz="1100">
                <a:latin typeface="Lato"/>
                <a:ea typeface="Lato"/>
                <a:cs typeface="Lato"/>
                <a:sym typeface="Lato"/>
              </a:rPr>
              <a:t> to unintended consequences.</a:t>
            </a:r>
            <a:endParaRPr sz="11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0"/>
          <p:cNvSpPr txBox="1"/>
          <p:nvPr>
            <p:ph type="title"/>
          </p:nvPr>
        </p:nvSpPr>
        <p:spPr>
          <a:xfrm>
            <a:off x="713400" y="472648"/>
            <a:ext cx="7717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25" name="Google Shape;425;p40"/>
          <p:cNvSpPr txBox="1"/>
          <p:nvPr/>
        </p:nvSpPr>
        <p:spPr>
          <a:xfrm>
            <a:off x="796200" y="1243550"/>
            <a:ext cx="39303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latin typeface="Lato"/>
                <a:ea typeface="Lato"/>
                <a:cs typeface="Lato"/>
                <a:sym typeface="Lato"/>
              </a:rPr>
              <a:t>Hence, in conclusion, by having a food sustainability fair and by charging a penalty fee for food waste, the food sustainability issues in RP can be addressed. By involving the primary stakeholders, students, staff, RP management, canteen vendors, IGs, the issue is evaluated with balanced consideration for all the parties.</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rPr lang="en" sz="1200">
                <a:solidFill>
                  <a:schemeClr val="dk1"/>
                </a:solidFill>
                <a:latin typeface="Lato"/>
                <a:ea typeface="Lato"/>
                <a:cs typeface="Lato"/>
                <a:sym typeface="Lato"/>
              </a:rPr>
              <a:t>As the stakeholders have a direct involvement, engaging in activities related to food sustainability, they are able to develop an in-depth understanding of the subject area, and share their newfound knowledge with their peers.</a:t>
            </a:r>
            <a:endParaRPr sz="1200">
              <a:solidFill>
                <a:schemeClr val="dk1"/>
              </a:solidFill>
              <a:latin typeface="Lato"/>
              <a:ea typeface="Lato"/>
              <a:cs typeface="Lato"/>
              <a:sym typeface="Lato"/>
            </a:endParaRPr>
          </a:p>
        </p:txBody>
      </p:sp>
      <p:pic>
        <p:nvPicPr>
          <p:cNvPr id="426" name="Google Shape;426;p40"/>
          <p:cNvPicPr preferRelativeResize="0"/>
          <p:nvPr/>
        </p:nvPicPr>
        <p:blipFill>
          <a:blip r:embed="rId3">
            <a:alphaModFix/>
          </a:blip>
          <a:stretch>
            <a:fillRect/>
          </a:stretch>
        </p:blipFill>
        <p:spPr>
          <a:xfrm rot="6636929">
            <a:off x="7511463" y="361489"/>
            <a:ext cx="677616" cy="614026"/>
          </a:xfrm>
          <a:prstGeom prst="rect">
            <a:avLst/>
          </a:prstGeom>
          <a:noFill/>
          <a:ln>
            <a:noFill/>
          </a:ln>
        </p:spPr>
      </p:pic>
      <p:pic>
        <p:nvPicPr>
          <p:cNvPr id="427" name="Google Shape;427;p40"/>
          <p:cNvPicPr preferRelativeResize="0"/>
          <p:nvPr/>
        </p:nvPicPr>
        <p:blipFill>
          <a:blip r:embed="rId3">
            <a:alphaModFix/>
          </a:blip>
          <a:stretch>
            <a:fillRect/>
          </a:stretch>
        </p:blipFill>
        <p:spPr>
          <a:xfrm rot="8499772">
            <a:off x="8277336" y="834261"/>
            <a:ext cx="793475" cy="719050"/>
          </a:xfrm>
          <a:prstGeom prst="rect">
            <a:avLst/>
          </a:prstGeom>
          <a:noFill/>
          <a:ln>
            <a:noFill/>
          </a:ln>
        </p:spPr>
      </p:pic>
      <p:pic>
        <p:nvPicPr>
          <p:cNvPr id="428" name="Google Shape;428;p40"/>
          <p:cNvPicPr preferRelativeResize="0"/>
          <p:nvPr/>
        </p:nvPicPr>
        <p:blipFill>
          <a:blip r:embed="rId3">
            <a:alphaModFix/>
          </a:blip>
          <a:stretch>
            <a:fillRect/>
          </a:stretch>
        </p:blipFill>
        <p:spPr>
          <a:xfrm rot="7312851">
            <a:off x="209650" y="3925950"/>
            <a:ext cx="960738" cy="870599"/>
          </a:xfrm>
          <a:prstGeom prst="rect">
            <a:avLst/>
          </a:prstGeom>
          <a:noFill/>
          <a:ln>
            <a:noFill/>
          </a:ln>
        </p:spPr>
      </p:pic>
      <p:grpSp>
        <p:nvGrpSpPr>
          <p:cNvPr id="429" name="Google Shape;429;p40"/>
          <p:cNvGrpSpPr/>
          <p:nvPr/>
        </p:nvGrpSpPr>
        <p:grpSpPr>
          <a:xfrm>
            <a:off x="0" y="1086517"/>
            <a:ext cx="9144000" cy="3715500"/>
            <a:chOff x="0" y="1086517"/>
            <a:chExt cx="9144000" cy="3715500"/>
          </a:xfrm>
        </p:grpSpPr>
        <p:cxnSp>
          <p:nvCxnSpPr>
            <p:cNvPr id="430" name="Google Shape;430;p40"/>
            <p:cNvCxnSpPr/>
            <p:nvPr/>
          </p:nvCxnSpPr>
          <p:spPr>
            <a:xfrm>
              <a:off x="0" y="1093704"/>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431" name="Google Shape;431;p40"/>
            <p:cNvCxnSpPr/>
            <p:nvPr/>
          </p:nvCxnSpPr>
          <p:spPr>
            <a:xfrm rot="10800000">
              <a:off x="5101890" y="1086517"/>
              <a:ext cx="0" cy="3715500"/>
            </a:xfrm>
            <a:prstGeom prst="straightConnector1">
              <a:avLst/>
            </a:prstGeom>
            <a:noFill/>
            <a:ln cap="flat" cmpd="sng" w="9525">
              <a:solidFill>
                <a:schemeClr val="dk1"/>
              </a:solidFill>
              <a:prstDash val="solid"/>
              <a:round/>
              <a:headEnd len="med" w="med" type="none"/>
              <a:tailEnd len="med" w="med" type="none"/>
            </a:ln>
          </p:spPr>
        </p:cxnSp>
      </p:grpSp>
      <p:sp>
        <p:nvSpPr>
          <p:cNvPr id="432" name="Google Shape;432;p40"/>
          <p:cNvSpPr/>
          <p:nvPr/>
        </p:nvSpPr>
        <p:spPr>
          <a:xfrm>
            <a:off x="5992500" y="1431375"/>
            <a:ext cx="2438100" cy="692100"/>
          </a:xfrm>
          <a:prstGeom prst="rect">
            <a:avLst/>
          </a:prstGeom>
          <a:solidFill>
            <a:srgbClr val="5F8195"/>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Lato"/>
                <a:ea typeface="Lato"/>
                <a:cs typeface="Lato"/>
                <a:sym typeface="Lato"/>
              </a:rPr>
              <a:t>Economic Consequence: </a:t>
            </a:r>
            <a:br>
              <a:rPr lang="en" sz="1200">
                <a:solidFill>
                  <a:schemeClr val="lt1"/>
                </a:solidFill>
                <a:latin typeface="Lato"/>
                <a:ea typeface="Lato"/>
                <a:cs typeface="Lato"/>
                <a:sym typeface="Lato"/>
              </a:rPr>
            </a:br>
            <a:r>
              <a:rPr lang="en" sz="1200">
                <a:solidFill>
                  <a:schemeClr val="lt1"/>
                </a:solidFill>
                <a:latin typeface="Lato"/>
                <a:ea typeface="Lato"/>
                <a:cs typeface="Lato"/>
                <a:sym typeface="Lato"/>
              </a:rPr>
              <a:t>Penalty fee leading to less over-charging of food items.</a:t>
            </a:r>
            <a:endParaRPr sz="1200">
              <a:solidFill>
                <a:schemeClr val="lt1"/>
              </a:solidFill>
              <a:latin typeface="Lato"/>
              <a:ea typeface="Lato"/>
              <a:cs typeface="Lato"/>
              <a:sym typeface="Lato"/>
            </a:endParaRPr>
          </a:p>
        </p:txBody>
      </p:sp>
      <p:sp>
        <p:nvSpPr>
          <p:cNvPr id="433" name="Google Shape;433;p40"/>
          <p:cNvSpPr/>
          <p:nvPr/>
        </p:nvSpPr>
        <p:spPr>
          <a:xfrm>
            <a:off x="5992500" y="2246800"/>
            <a:ext cx="2438100" cy="862200"/>
          </a:xfrm>
          <a:prstGeom prst="rect">
            <a:avLst/>
          </a:prstGeom>
          <a:solidFill>
            <a:srgbClr val="C2C2C2"/>
          </a:solidFill>
          <a:ln cap="flat" cmpd="sng" w="28575">
            <a:solidFill>
              <a:srgbClr val="325D79"/>
            </a:solidFill>
            <a:prstDash val="lg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45D73"/>
                </a:solidFill>
                <a:latin typeface="Lato"/>
                <a:ea typeface="Lato"/>
                <a:cs typeface="Lato"/>
                <a:sym typeface="Lato"/>
              </a:rPr>
              <a:t>Environmental Consequence:</a:t>
            </a:r>
            <a:br>
              <a:rPr b="1" lang="en" sz="1200">
                <a:solidFill>
                  <a:srgbClr val="445D73"/>
                </a:solidFill>
                <a:latin typeface="Lato"/>
                <a:ea typeface="Lato"/>
                <a:cs typeface="Lato"/>
                <a:sym typeface="Lato"/>
              </a:rPr>
            </a:br>
            <a:r>
              <a:rPr lang="en" sz="1200">
                <a:solidFill>
                  <a:srgbClr val="445D73"/>
                </a:solidFill>
                <a:latin typeface="Lato"/>
                <a:ea typeface="Lato"/>
                <a:cs typeface="Lato"/>
                <a:sym typeface="Lato"/>
              </a:rPr>
              <a:t>Increased knowledge about sustainability leads to reduced food waste.</a:t>
            </a:r>
            <a:endParaRPr sz="1200">
              <a:solidFill>
                <a:srgbClr val="445D73"/>
              </a:solidFill>
              <a:latin typeface="Lato"/>
              <a:ea typeface="Lato"/>
              <a:cs typeface="Lato"/>
              <a:sym typeface="Lato"/>
            </a:endParaRPr>
          </a:p>
        </p:txBody>
      </p:sp>
      <p:sp>
        <p:nvSpPr>
          <p:cNvPr id="434" name="Google Shape;434;p40"/>
          <p:cNvSpPr/>
          <p:nvPr/>
        </p:nvSpPr>
        <p:spPr>
          <a:xfrm>
            <a:off x="5992500" y="3287925"/>
            <a:ext cx="2438100" cy="862200"/>
          </a:xfrm>
          <a:prstGeom prst="rect">
            <a:avLst/>
          </a:prstGeom>
          <a:solidFill>
            <a:srgbClr val="EBE6DE"/>
          </a:solidFill>
          <a:ln cap="flat" cmpd="sng" w="28575">
            <a:solidFill>
              <a:srgbClr val="6081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45D73"/>
                </a:solidFill>
                <a:latin typeface="Lato"/>
                <a:ea typeface="Lato"/>
                <a:cs typeface="Lato"/>
                <a:sym typeface="Lato"/>
              </a:rPr>
              <a:t>Social Consequence:</a:t>
            </a:r>
            <a:br>
              <a:rPr b="1" lang="en" sz="1200">
                <a:solidFill>
                  <a:srgbClr val="445D73"/>
                </a:solidFill>
                <a:latin typeface="Lato"/>
                <a:ea typeface="Lato"/>
                <a:cs typeface="Lato"/>
                <a:sym typeface="Lato"/>
              </a:rPr>
            </a:br>
            <a:r>
              <a:rPr lang="en" sz="1200">
                <a:solidFill>
                  <a:srgbClr val="445D73"/>
                </a:solidFill>
                <a:latin typeface="Lato"/>
                <a:ea typeface="Lato"/>
                <a:cs typeface="Lato"/>
                <a:sym typeface="Lato"/>
              </a:rPr>
              <a:t>An atmosphere made up of students and staff promoting food sustainability.</a:t>
            </a:r>
            <a:endParaRPr sz="1200">
              <a:solidFill>
                <a:srgbClr val="445D73"/>
              </a:solidFill>
              <a:latin typeface="Lato"/>
              <a:ea typeface="Lato"/>
              <a:cs typeface="Lato"/>
              <a:sym typeface="Lato"/>
            </a:endParaRPr>
          </a:p>
        </p:txBody>
      </p:sp>
      <p:sp>
        <p:nvSpPr>
          <p:cNvPr id="435" name="Google Shape;435;p40"/>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11</a:t>
            </a:r>
            <a:r>
              <a:rPr i="1" lang="en" sz="1100">
                <a:solidFill>
                  <a:schemeClr val="dk1"/>
                </a:solidFill>
                <a:latin typeface="Noto Serif Bengali"/>
                <a:ea typeface="Noto Serif Bengali"/>
                <a:cs typeface="Noto Serif Bengali"/>
                <a:sym typeface="Noto Serif Bengali"/>
              </a:rPr>
              <a:t>: Conclusion (Explain)</a:t>
            </a:r>
            <a:endParaRPr i="1" sz="1100">
              <a:solidFill>
                <a:schemeClr val="dk1"/>
              </a:solidFill>
              <a:latin typeface="Noto Serif Bengali"/>
              <a:ea typeface="Noto Serif Bengali"/>
              <a:cs typeface="Noto Serif Bengali"/>
              <a:sym typeface="Noto Serif Bengali"/>
            </a:endParaRPr>
          </a:p>
        </p:txBody>
      </p:sp>
      <p:pic>
        <p:nvPicPr>
          <p:cNvPr id="436" name="Google Shape;436;p40"/>
          <p:cNvPicPr preferRelativeResize="0"/>
          <p:nvPr/>
        </p:nvPicPr>
        <p:blipFill>
          <a:blip r:embed="rId4">
            <a:alphaModFix/>
          </a:blip>
          <a:stretch>
            <a:fillRect/>
          </a:stretch>
        </p:blipFill>
        <p:spPr>
          <a:xfrm>
            <a:off x="2036525" y="3436100"/>
            <a:ext cx="2529600" cy="1365900"/>
          </a:xfrm>
          <a:prstGeom prst="snip2DiagRect">
            <a:avLst>
              <a:gd fmla="val 0" name="adj1"/>
              <a:gd fmla="val 16667" name="adj2"/>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1"/>
          <p:cNvSpPr txBox="1"/>
          <p:nvPr/>
        </p:nvSpPr>
        <p:spPr>
          <a:xfrm>
            <a:off x="922800" y="1024850"/>
            <a:ext cx="7298400" cy="38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latin typeface="Lato"/>
                <a:ea typeface="Lato"/>
                <a:cs typeface="Lato"/>
                <a:sym typeface="Lato"/>
              </a:rPr>
              <a:t>Chong, B. (2022, September 16). Topic of Food Sustainability Is Part of Environmental Education in Schools. Retrieved May 10, 2024, from</a:t>
            </a:r>
            <a:r>
              <a:rPr lang="en" sz="700">
                <a:uFill>
                  <a:noFill/>
                </a:uFill>
                <a:latin typeface="Lato"/>
                <a:ea typeface="Lato"/>
                <a:cs typeface="Lato"/>
                <a:sym typeface="Lato"/>
                <a:hlinkClick r:id="rId3"/>
              </a:rPr>
              <a:t> </a:t>
            </a:r>
            <a:r>
              <a:rPr lang="en" sz="700" u="sng">
                <a:solidFill>
                  <a:srgbClr val="1155CC"/>
                </a:solidFill>
                <a:latin typeface="Lato"/>
                <a:ea typeface="Lato"/>
                <a:cs typeface="Lato"/>
                <a:sym typeface="Lato"/>
                <a:hlinkClick r:id="rId4">
                  <a:extLst>
                    <a:ext uri="{A12FA001-AC4F-418D-AE19-62706E023703}">
                      <ahyp:hlinkClr val="tx"/>
                    </a:ext>
                  </a:extLst>
                </a:hlinkClick>
              </a:rPr>
              <a:t>https://www.moe.gov.sg/news/forum-letter-replies/20220916-topic-of-food-sustainability-is-part-of-environmental-education-in-schools</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rPr lang="en" sz="700">
                <a:latin typeface="Lato"/>
                <a:ea typeface="Lato"/>
                <a:cs typeface="Lato"/>
                <a:sym typeface="Lato"/>
              </a:rPr>
              <a:t>FoodHero. (2024). 5 Countries Leading the Fight to End Food Waste. Retrieved May 10, 2024, from</a:t>
            </a:r>
            <a:r>
              <a:rPr lang="en" sz="700">
                <a:uFill>
                  <a:noFill/>
                </a:uFill>
                <a:latin typeface="Lato"/>
                <a:ea typeface="Lato"/>
                <a:cs typeface="Lato"/>
                <a:sym typeface="Lato"/>
                <a:hlinkClick r:id="rId5"/>
              </a:rPr>
              <a:t> </a:t>
            </a:r>
            <a:r>
              <a:rPr lang="en" sz="700" u="sng">
                <a:solidFill>
                  <a:srgbClr val="1155CC"/>
                </a:solidFill>
                <a:latin typeface="Lato"/>
                <a:ea typeface="Lato"/>
                <a:cs typeface="Lato"/>
                <a:sym typeface="Lato"/>
                <a:hlinkClick r:id="rId6">
                  <a:extLst>
                    <a:ext uri="{A12FA001-AC4F-418D-AE19-62706E023703}">
                      <ahyp:hlinkClr val="tx"/>
                    </a:ext>
                  </a:extLst>
                </a:hlinkClick>
              </a:rPr>
              <a:t>https://www.foodhero.com/en/blogs/countries-fighting-food-waste</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rPr lang="en" sz="700">
                <a:latin typeface="Lato"/>
                <a:ea typeface="Lato"/>
                <a:cs typeface="Lato"/>
                <a:sym typeface="Lato"/>
              </a:rPr>
              <a:t>Health Promotion Board. (2024, April 2). Healthy Living (Food &amp; Beverage). Retrieved May 10, 2024, from</a:t>
            </a:r>
            <a:r>
              <a:rPr lang="en" sz="700">
                <a:uFill>
                  <a:noFill/>
                </a:uFill>
                <a:latin typeface="Lato"/>
                <a:ea typeface="Lato"/>
                <a:cs typeface="Lato"/>
                <a:sym typeface="Lato"/>
                <a:hlinkClick r:id="rId7"/>
              </a:rPr>
              <a:t> </a:t>
            </a:r>
            <a:r>
              <a:rPr lang="en" sz="700" u="sng">
                <a:solidFill>
                  <a:srgbClr val="1155CC"/>
                </a:solidFill>
                <a:latin typeface="Lato"/>
                <a:ea typeface="Lato"/>
                <a:cs typeface="Lato"/>
                <a:sym typeface="Lato"/>
                <a:hlinkClick r:id="rId8">
                  <a:extLst>
                    <a:ext uri="{A12FA001-AC4F-418D-AE19-62706E023703}">
                      <ahyp:hlinkClr val="tx"/>
                    </a:ext>
                  </a:extLst>
                </a:hlinkClick>
              </a:rPr>
              <a:t>https://hpb.gov.sg/healthy-living/food-beverage</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rPr lang="en" sz="700">
                <a:latin typeface="Lato"/>
                <a:ea typeface="Lato"/>
                <a:cs typeface="Lato"/>
                <a:sym typeface="Lato"/>
              </a:rPr>
              <a:t>Health Promotion Board. (2024, May 2). Healthy Meals in Schools Programme. Retrieved May 10, 2024, from</a:t>
            </a:r>
            <a:r>
              <a:rPr lang="en" sz="700">
                <a:uFill>
                  <a:noFill/>
                </a:uFill>
                <a:latin typeface="Lato"/>
                <a:ea typeface="Lato"/>
                <a:cs typeface="Lato"/>
                <a:sym typeface="Lato"/>
                <a:hlinkClick r:id="rId9"/>
              </a:rPr>
              <a:t> </a:t>
            </a:r>
            <a:r>
              <a:rPr lang="en" sz="700" u="sng">
                <a:solidFill>
                  <a:srgbClr val="1155CC"/>
                </a:solidFill>
                <a:latin typeface="Lato"/>
                <a:ea typeface="Lato"/>
                <a:cs typeface="Lato"/>
                <a:sym typeface="Lato"/>
                <a:hlinkClick r:id="rId10">
                  <a:extLst>
                    <a:ext uri="{A12FA001-AC4F-418D-AE19-62706E023703}">
                      <ahyp:hlinkClr val="tx"/>
                    </a:ext>
                  </a:extLst>
                </a:hlinkClick>
              </a:rPr>
              <a:t>https://hpb.gov.sg/schools/school-programmes/healthy-meals-in-schools-programme</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rPr lang="en" sz="700">
                <a:latin typeface="Lato"/>
                <a:ea typeface="Lato"/>
                <a:cs typeface="Lato"/>
                <a:sym typeface="Lato"/>
              </a:rPr>
              <a:t>National Environment Agency. (2024, April). Food Waste Management. Retrieved May 10, 2024, from</a:t>
            </a:r>
            <a:r>
              <a:rPr lang="en" sz="700">
                <a:uFill>
                  <a:noFill/>
                </a:uFill>
                <a:latin typeface="Lato"/>
                <a:ea typeface="Lato"/>
                <a:cs typeface="Lato"/>
                <a:sym typeface="Lato"/>
                <a:hlinkClick r:id="rId11"/>
              </a:rPr>
              <a:t> </a:t>
            </a:r>
            <a:r>
              <a:rPr lang="en" sz="700" u="sng">
                <a:solidFill>
                  <a:srgbClr val="1155CC"/>
                </a:solidFill>
                <a:latin typeface="Lato"/>
                <a:ea typeface="Lato"/>
                <a:cs typeface="Lato"/>
                <a:sym typeface="Lato"/>
                <a:hlinkClick r:id="rId12">
                  <a:extLst>
                    <a:ext uri="{A12FA001-AC4F-418D-AE19-62706E023703}">
                      <ahyp:hlinkClr val="tx"/>
                    </a:ext>
                  </a:extLst>
                </a:hlinkClick>
              </a:rPr>
              <a:t>https://www.nea.gov.sg/our-services/waste-management/3r-programmes-and-resources/food-waste-management</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rPr lang="en" sz="700">
                <a:latin typeface="Lato"/>
                <a:ea typeface="Lato"/>
                <a:cs typeface="Lato"/>
                <a:sym typeface="Lato"/>
              </a:rPr>
              <a:t>Ngee Ann Polytechnic. (2024). Sustainability Commitment (Ngee Ann Polytechnic). Retrieved May 10, 2024, from</a:t>
            </a:r>
            <a:r>
              <a:rPr lang="en" sz="700">
                <a:uFill>
                  <a:noFill/>
                </a:uFill>
                <a:latin typeface="Lato"/>
                <a:ea typeface="Lato"/>
                <a:cs typeface="Lato"/>
                <a:sym typeface="Lato"/>
                <a:hlinkClick r:id="rId13"/>
              </a:rPr>
              <a:t> </a:t>
            </a:r>
            <a:r>
              <a:rPr lang="en" sz="700" u="sng">
                <a:solidFill>
                  <a:srgbClr val="1155CC"/>
                </a:solidFill>
                <a:latin typeface="Lato"/>
                <a:ea typeface="Lato"/>
                <a:cs typeface="Lato"/>
                <a:sym typeface="Lato"/>
                <a:hlinkClick r:id="rId14">
                  <a:extLst>
                    <a:ext uri="{A12FA001-AC4F-418D-AE19-62706E023703}">
                      <ahyp:hlinkClr val="tx"/>
                    </a:ext>
                  </a:extLst>
                </a:hlinkClick>
              </a:rPr>
              <a:t>https://www.np.edu.sg/about-np/our-story/sustainability-commitment</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rPr lang="en" sz="700">
                <a:latin typeface="Lato"/>
                <a:ea typeface="Lato"/>
                <a:cs typeface="Lato"/>
                <a:sym typeface="Lato"/>
              </a:rPr>
              <a:t>Republic Polytechnic. (2021, January). Stepping Up For A Sustainable Future. Retrieved May 10, 2024, from</a:t>
            </a:r>
            <a:r>
              <a:rPr lang="en" sz="700">
                <a:uFill>
                  <a:noFill/>
                </a:uFill>
                <a:latin typeface="Lato"/>
                <a:ea typeface="Lato"/>
                <a:cs typeface="Lato"/>
                <a:sym typeface="Lato"/>
                <a:hlinkClick r:id="rId15"/>
              </a:rPr>
              <a:t> </a:t>
            </a:r>
            <a:r>
              <a:rPr lang="en" sz="700" u="sng">
                <a:solidFill>
                  <a:srgbClr val="1155CC"/>
                </a:solidFill>
                <a:latin typeface="Lato"/>
                <a:ea typeface="Lato"/>
                <a:cs typeface="Lato"/>
                <a:sym typeface="Lato"/>
                <a:hlinkClick r:id="rId16">
                  <a:extLst>
                    <a:ext uri="{A12FA001-AC4F-418D-AE19-62706E023703}">
                      <ahyp:hlinkClr val="tx"/>
                    </a:ext>
                  </a:extLst>
                </a:hlinkClick>
              </a:rPr>
              <a:t>https://www.rp.edu.sg/incorporate/news-and-updates/stepping-up-for-a-sustainable-future</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rPr lang="en" sz="700">
                <a:latin typeface="Lato"/>
                <a:ea typeface="Lato"/>
                <a:cs typeface="Lato"/>
                <a:sym typeface="Lato"/>
              </a:rPr>
              <a:t>Singapore Food Agency. (2022, June). Singapore Food Statistics 2021. Retrieved May 10, 2024, from </a:t>
            </a:r>
            <a:r>
              <a:rPr lang="en" sz="700" u="sng">
                <a:solidFill>
                  <a:srgbClr val="1155CC"/>
                </a:solidFill>
                <a:latin typeface="Lato"/>
                <a:ea typeface="Lato"/>
                <a:cs typeface="Lato"/>
                <a:sym typeface="Lato"/>
                <a:hlinkClick r:id="rId17">
                  <a:extLst>
                    <a:ext uri="{A12FA001-AC4F-418D-AE19-62706E023703}">
                      <ahyp:hlinkClr val="tx"/>
                    </a:ext>
                  </a:extLst>
                </a:hlinkClick>
              </a:rPr>
              <a:t>https://www.sfa.gov.sg/docs/default-source/publication/sg-food-statistics/singapore-food-statistics-2021.pdf</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rPr lang="en" sz="700">
                <a:latin typeface="Lato"/>
                <a:ea typeface="Lato"/>
                <a:cs typeface="Lato"/>
                <a:sym typeface="Lato"/>
              </a:rPr>
              <a:t>Singapore Green Plan. (2024, May 16). Singapore Green Plan 2030. Retrieved May 10, 2024, from</a:t>
            </a:r>
            <a:r>
              <a:rPr lang="en" sz="700">
                <a:uFill>
                  <a:noFill/>
                </a:uFill>
                <a:latin typeface="Lato"/>
                <a:ea typeface="Lato"/>
                <a:cs typeface="Lato"/>
                <a:sym typeface="Lato"/>
                <a:hlinkClick r:id="rId18"/>
              </a:rPr>
              <a:t> </a:t>
            </a:r>
            <a:r>
              <a:rPr lang="en" sz="700" u="sng">
                <a:solidFill>
                  <a:srgbClr val="1155CC"/>
                </a:solidFill>
                <a:latin typeface="Lato"/>
                <a:ea typeface="Lato"/>
                <a:cs typeface="Lato"/>
                <a:sym typeface="Lato"/>
                <a:hlinkClick r:id="rId19">
                  <a:extLst>
                    <a:ext uri="{A12FA001-AC4F-418D-AE19-62706E023703}">
                      <ahyp:hlinkClr val="tx"/>
                    </a:ext>
                  </a:extLst>
                </a:hlinkClick>
              </a:rPr>
              <a:t>https://www.greenplan.gov.sg/</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rPr lang="en" sz="700">
                <a:latin typeface="Lato"/>
                <a:ea typeface="Lato"/>
                <a:cs typeface="Lato"/>
                <a:sym typeface="Lato"/>
              </a:rPr>
              <a:t>Singapore Polytechnic. (2023, November 30). Kickstarting Your Sustainability Journey in Food Manufacturing. Retrieved May 10, 2024, from</a:t>
            </a:r>
            <a:r>
              <a:rPr lang="en" sz="700">
                <a:uFill>
                  <a:noFill/>
                </a:uFill>
                <a:latin typeface="Lato"/>
                <a:ea typeface="Lato"/>
                <a:cs typeface="Lato"/>
                <a:sym typeface="Lato"/>
                <a:hlinkClick r:id="rId20"/>
              </a:rPr>
              <a:t> </a:t>
            </a:r>
            <a:r>
              <a:rPr lang="en" sz="700" u="sng">
                <a:solidFill>
                  <a:srgbClr val="1155CC"/>
                </a:solidFill>
                <a:latin typeface="Lato"/>
                <a:ea typeface="Lato"/>
                <a:cs typeface="Lato"/>
                <a:sym typeface="Lato"/>
                <a:hlinkClick r:id="rId21">
                  <a:extLst>
                    <a:ext uri="{A12FA001-AC4F-418D-AE19-62706E023703}">
                      <ahyp:hlinkClr val="tx"/>
                    </a:ext>
                  </a:extLst>
                </a:hlinkClick>
              </a:rPr>
              <a:t>https://www.sp.edu.sg/industry/news/Detail/kickstarting-your-sustainability-journey-in-food-manufacturing</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rPr lang="en" sz="700">
                <a:latin typeface="Lato"/>
                <a:ea typeface="Lato"/>
                <a:cs typeface="Lato"/>
                <a:sym typeface="Lato"/>
              </a:rPr>
              <a:t>Singapore Polytechnic. (2024, May 30). Sustainability Matters (Singapore Polytechnic). Retrieved May 10, 2024, from</a:t>
            </a:r>
            <a:r>
              <a:rPr lang="en" sz="700">
                <a:uFill>
                  <a:noFill/>
                </a:uFill>
                <a:latin typeface="Lato"/>
                <a:ea typeface="Lato"/>
                <a:cs typeface="Lato"/>
                <a:sym typeface="Lato"/>
                <a:hlinkClick r:id="rId22"/>
              </a:rPr>
              <a:t> </a:t>
            </a:r>
            <a:r>
              <a:rPr lang="en" sz="700" u="sng">
                <a:solidFill>
                  <a:srgbClr val="1155CC"/>
                </a:solidFill>
                <a:latin typeface="Lato"/>
                <a:ea typeface="Lato"/>
                <a:cs typeface="Lato"/>
                <a:sym typeface="Lato"/>
                <a:hlinkClick r:id="rId23">
                  <a:extLst>
                    <a:ext uri="{A12FA001-AC4F-418D-AE19-62706E023703}">
                      <ahyp:hlinkClr val="tx"/>
                    </a:ext>
                  </a:extLst>
                </a:hlinkClick>
              </a:rPr>
              <a:t>https://www.sp.edu.sg/sp/about-sp/why-sp/sustainability-matters</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700" u="sng">
              <a:solidFill>
                <a:srgbClr val="1155CC"/>
              </a:solidFill>
              <a:latin typeface="Lato"/>
              <a:ea typeface="Lato"/>
              <a:cs typeface="Lato"/>
              <a:sym typeface="Lato"/>
            </a:endParaRPr>
          </a:p>
          <a:p>
            <a:pPr indent="0" lvl="0" marL="0" rtl="0" algn="l">
              <a:lnSpc>
                <a:spcPct val="115000"/>
              </a:lnSpc>
              <a:spcBef>
                <a:spcPts val="0"/>
              </a:spcBef>
              <a:spcAft>
                <a:spcPts val="0"/>
              </a:spcAft>
              <a:buNone/>
            </a:pPr>
            <a:r>
              <a:rPr lang="en" sz="700">
                <a:latin typeface="Lato"/>
                <a:ea typeface="Lato"/>
                <a:cs typeface="Lato"/>
                <a:sym typeface="Lato"/>
              </a:rPr>
              <a:t>Stanley, L. K. L. (2024, March 6). Resource Sustainability (Food Waste Segregation, Treatment and Reporting) Regulations 2024. Retrieved May 10, 2024, from</a:t>
            </a:r>
            <a:r>
              <a:rPr lang="en" sz="700">
                <a:uFill>
                  <a:noFill/>
                </a:uFill>
                <a:latin typeface="Lato"/>
                <a:ea typeface="Lato"/>
                <a:cs typeface="Lato"/>
                <a:sym typeface="Lato"/>
                <a:hlinkClick r:id="rId24"/>
              </a:rPr>
              <a:t> </a:t>
            </a:r>
            <a:r>
              <a:rPr lang="en" sz="700" u="sng">
                <a:solidFill>
                  <a:srgbClr val="1155CC"/>
                </a:solidFill>
                <a:latin typeface="Lato"/>
                <a:ea typeface="Lato"/>
                <a:cs typeface="Lato"/>
                <a:sym typeface="Lato"/>
                <a:hlinkClick r:id="rId25">
                  <a:extLst>
                    <a:ext uri="{A12FA001-AC4F-418D-AE19-62706E023703}">
                      <ahyp:hlinkClr val="tx"/>
                    </a:ext>
                  </a:extLst>
                </a:hlinkClick>
              </a:rPr>
              <a:t>https://sso.agc.gov.sg/SL/RSA2019-S194-2024</a:t>
            </a:r>
            <a:endParaRPr sz="700">
              <a:latin typeface="Lato"/>
              <a:ea typeface="Lato"/>
              <a:cs typeface="Lato"/>
              <a:sym typeface="Lato"/>
            </a:endParaRPr>
          </a:p>
        </p:txBody>
      </p:sp>
      <p:sp>
        <p:nvSpPr>
          <p:cNvPr id="442" name="Google Shape;442;p41"/>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12: References</a:t>
            </a:r>
            <a:endParaRPr i="1" sz="1100">
              <a:solidFill>
                <a:schemeClr val="dk1"/>
              </a:solidFill>
              <a:latin typeface="Noto Serif Bengali"/>
              <a:ea typeface="Noto Serif Bengali"/>
              <a:cs typeface="Noto Serif Bengali"/>
              <a:sym typeface="Noto Serif Bengali"/>
            </a:endParaRPr>
          </a:p>
        </p:txBody>
      </p:sp>
      <p:sp>
        <p:nvSpPr>
          <p:cNvPr id="443" name="Google Shape;443;p41"/>
          <p:cNvSpPr txBox="1"/>
          <p:nvPr>
            <p:ph type="title"/>
          </p:nvPr>
        </p:nvSpPr>
        <p:spPr>
          <a:xfrm>
            <a:off x="3399000" y="472650"/>
            <a:ext cx="2346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aphicFrame>
        <p:nvGraphicFramePr>
          <p:cNvPr id="272" name="Google Shape;272;p30"/>
          <p:cNvGraphicFramePr/>
          <p:nvPr/>
        </p:nvGraphicFramePr>
        <p:xfrm>
          <a:off x="4047275" y="225000"/>
          <a:ext cx="3000000" cy="3000000"/>
        </p:xfrm>
        <a:graphic>
          <a:graphicData uri="http://schemas.openxmlformats.org/drawingml/2006/table">
            <a:tbl>
              <a:tblPr>
                <a:noFill/>
                <a:tableStyleId>{C80ECC9E-1706-43D7-90D8-DB9D3F8132D0}</a:tableStyleId>
              </a:tblPr>
              <a:tblGrid>
                <a:gridCol w="1914900"/>
                <a:gridCol w="1136300"/>
                <a:gridCol w="1490200"/>
              </a:tblGrid>
              <a:tr h="339975">
                <a:tc>
                  <a:txBody>
                    <a:bodyPr/>
                    <a:lstStyle/>
                    <a:p>
                      <a:pPr indent="0" lvl="0" marL="0" rtl="0" algn="ctr">
                        <a:spcBef>
                          <a:spcPts val="0"/>
                        </a:spcBef>
                        <a:spcAft>
                          <a:spcPts val="0"/>
                        </a:spcAft>
                        <a:buNone/>
                      </a:pPr>
                      <a:r>
                        <a:rPr b="1" lang="en" sz="1100">
                          <a:solidFill>
                            <a:schemeClr val="lt1"/>
                          </a:solidFill>
                          <a:latin typeface="Lato"/>
                          <a:ea typeface="Lato"/>
                          <a:cs typeface="Lato"/>
                          <a:sym typeface="Lato"/>
                        </a:rPr>
                        <a:t>What I Know</a:t>
                      </a:r>
                      <a:endParaRPr b="1" sz="1100">
                        <a:solidFill>
                          <a:schemeClr val="lt1"/>
                        </a:solidFill>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rgbClr val="0C2E3A"/>
                    </a:solidFill>
                  </a:tcPr>
                </a:tc>
                <a:tc>
                  <a:txBody>
                    <a:bodyPr/>
                    <a:lstStyle/>
                    <a:p>
                      <a:pPr indent="0" lvl="0" marL="0" rtl="0" algn="ctr">
                        <a:spcBef>
                          <a:spcPts val="0"/>
                        </a:spcBef>
                        <a:spcAft>
                          <a:spcPts val="0"/>
                        </a:spcAft>
                        <a:buNone/>
                      </a:pPr>
                      <a:r>
                        <a:rPr b="1" lang="en" sz="1100">
                          <a:solidFill>
                            <a:schemeClr val="lt1"/>
                          </a:solidFill>
                          <a:latin typeface="Lato"/>
                          <a:ea typeface="Lato"/>
                          <a:cs typeface="Lato"/>
                          <a:sym typeface="Lato"/>
                        </a:rPr>
                        <a:t>What I Do Not Know</a:t>
                      </a:r>
                      <a:endParaRPr b="1" sz="1100">
                        <a:solidFill>
                          <a:schemeClr val="lt1"/>
                        </a:solidFill>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rgbClr val="0C2E3A"/>
                    </a:solidFill>
                  </a:tcPr>
                </a:tc>
                <a:tc>
                  <a:txBody>
                    <a:bodyPr/>
                    <a:lstStyle/>
                    <a:p>
                      <a:pPr indent="0" lvl="0" marL="0" rtl="0" algn="ctr">
                        <a:spcBef>
                          <a:spcPts val="0"/>
                        </a:spcBef>
                        <a:spcAft>
                          <a:spcPts val="0"/>
                        </a:spcAft>
                        <a:buNone/>
                      </a:pPr>
                      <a:r>
                        <a:rPr b="1" lang="en" sz="1200">
                          <a:solidFill>
                            <a:schemeClr val="lt1"/>
                          </a:solidFill>
                          <a:latin typeface="Lato"/>
                          <a:ea typeface="Lato"/>
                          <a:cs typeface="Lato"/>
                          <a:sym typeface="Lato"/>
                        </a:rPr>
                        <a:t>What I Need To Find Out</a:t>
                      </a:r>
                      <a:endParaRPr b="1" sz="1200">
                        <a:solidFill>
                          <a:schemeClr val="lt1"/>
                        </a:solidFill>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rgbClr val="0C2E3A"/>
                    </a:solidFill>
                  </a:tcPr>
                </a:tc>
              </a:tr>
              <a:tr h="840625">
                <a:tc>
                  <a:txBody>
                    <a:bodyPr/>
                    <a:lstStyle/>
                    <a:p>
                      <a:pPr indent="0" lvl="0" marL="0" rtl="0" algn="l">
                        <a:lnSpc>
                          <a:spcPct val="115000"/>
                        </a:lnSpc>
                        <a:spcBef>
                          <a:spcPts val="0"/>
                        </a:spcBef>
                        <a:spcAft>
                          <a:spcPts val="0"/>
                        </a:spcAft>
                        <a:buNone/>
                      </a:pPr>
                      <a:r>
                        <a:rPr lang="en" sz="900">
                          <a:latin typeface="Lato"/>
                          <a:ea typeface="Lato"/>
                          <a:cs typeface="Lato"/>
                          <a:sym typeface="Lato"/>
                        </a:rPr>
                        <a:t>The larger the distance the food travels, the increased number of environmental impacts.</a:t>
                      </a:r>
                      <a:endParaRPr sz="12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900">
                          <a:latin typeface="Lato"/>
                          <a:ea typeface="Lato"/>
                          <a:cs typeface="Lato"/>
                          <a:sym typeface="Lato"/>
                        </a:rPr>
                        <a:t>How much food waste is generated at RP?</a:t>
                      </a:r>
                      <a:endParaRPr sz="12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900">
                          <a:latin typeface="Lato"/>
                          <a:ea typeface="Lato"/>
                          <a:cs typeface="Lato"/>
                          <a:sym typeface="Lato"/>
                        </a:rPr>
                        <a:t>Stakeholders in RP that contribute to food sustainability</a:t>
                      </a:r>
                      <a:endParaRPr sz="12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r>
              <a:tr h="1163200">
                <a:tc>
                  <a:txBody>
                    <a:bodyPr/>
                    <a:lstStyle/>
                    <a:p>
                      <a:pPr indent="0" lvl="0" marL="0" rtl="0" algn="l">
                        <a:lnSpc>
                          <a:spcPct val="115000"/>
                        </a:lnSpc>
                        <a:spcBef>
                          <a:spcPts val="0"/>
                        </a:spcBef>
                        <a:spcAft>
                          <a:spcPts val="0"/>
                        </a:spcAft>
                        <a:buNone/>
                      </a:pPr>
                      <a:r>
                        <a:rPr lang="en" sz="900">
                          <a:latin typeface="Lato"/>
                          <a:ea typeface="Lato"/>
                          <a:cs typeface="Lato"/>
                          <a:sym typeface="Lato"/>
                        </a:rPr>
                        <a:t>Although processed food is an alternative to reduce food wastage, it’s deemed unhealthy due to its large traces of sugar, fats and salts.</a:t>
                      </a:r>
                      <a:endParaRPr sz="12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900">
                          <a:latin typeface="Lato"/>
                          <a:ea typeface="Lato"/>
                          <a:cs typeface="Lato"/>
                          <a:sym typeface="Lato"/>
                        </a:rPr>
                        <a:t>What is RP doing to improve its food sustainability?</a:t>
                      </a:r>
                      <a:endParaRPr sz="12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900">
                          <a:latin typeface="Lato"/>
                          <a:ea typeface="Lato"/>
                          <a:cs typeface="Lato"/>
                          <a:sym typeface="Lato"/>
                        </a:rPr>
                        <a:t>What are other polytechnics doing to advance their food sustainability</a:t>
                      </a:r>
                      <a:endParaRPr sz="12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r>
              <a:tr h="733100">
                <a:tc>
                  <a:txBody>
                    <a:bodyPr/>
                    <a:lstStyle/>
                    <a:p>
                      <a:pPr indent="0" lvl="0" marL="0" rtl="0" algn="l">
                        <a:lnSpc>
                          <a:spcPct val="115000"/>
                        </a:lnSpc>
                        <a:spcBef>
                          <a:spcPts val="0"/>
                        </a:spcBef>
                        <a:spcAft>
                          <a:spcPts val="0"/>
                        </a:spcAft>
                        <a:buNone/>
                      </a:pPr>
                      <a:r>
                        <a:rPr lang="en" sz="900">
                          <a:latin typeface="Lato"/>
                          <a:ea typeface="Lato"/>
                          <a:cs typeface="Lato"/>
                          <a:sym typeface="Lato"/>
                        </a:rPr>
                        <a:t>An abundance of resources are wasted as more and more food is being thrown away.</a:t>
                      </a:r>
                      <a:endParaRPr sz="12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900">
                          <a:latin typeface="Lato"/>
                          <a:ea typeface="Lato"/>
                          <a:cs typeface="Lato"/>
                          <a:sym typeface="Lato"/>
                        </a:rPr>
                        <a:t>Do RP students follow food sustainability methods?</a:t>
                      </a:r>
                      <a:endParaRPr sz="12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900">
                          <a:latin typeface="Lato"/>
                          <a:ea typeface="Lato"/>
                          <a:cs typeface="Lato"/>
                          <a:sym typeface="Lato"/>
                        </a:rPr>
                        <a:t>What are some effective strategies to reduce food wastage</a:t>
                      </a:r>
                      <a:endParaRPr sz="12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r>
              <a:tr h="714925">
                <a:tc>
                  <a:txBody>
                    <a:bodyPr/>
                    <a:lstStyle/>
                    <a:p>
                      <a:pPr indent="0" lvl="0" marL="0" rtl="0" algn="l">
                        <a:lnSpc>
                          <a:spcPct val="115000"/>
                        </a:lnSpc>
                        <a:spcBef>
                          <a:spcPts val="0"/>
                        </a:spcBef>
                        <a:spcAft>
                          <a:spcPts val="0"/>
                        </a:spcAft>
                        <a:buNone/>
                      </a:pPr>
                      <a:r>
                        <a:rPr lang="en" sz="900">
                          <a:latin typeface="Lato"/>
                          <a:ea typeface="Lato"/>
                          <a:cs typeface="Lato"/>
                          <a:sym typeface="Lato"/>
                        </a:rPr>
                        <a:t>The Singapore Green Plan 2030, is a movement led by five of Singapore’s ministries to advance the nation’s sustainability.</a:t>
                      </a:r>
                      <a:endParaRPr sz="9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900">
                          <a:latin typeface="Lato"/>
                          <a:ea typeface="Lato"/>
                          <a:cs typeface="Lato"/>
                          <a:sym typeface="Lato"/>
                        </a:rPr>
                        <a:t>How much of RP’s food comes from afar?</a:t>
                      </a:r>
                      <a:endParaRPr sz="12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900">
                          <a:latin typeface="Lato"/>
                          <a:ea typeface="Lato"/>
                          <a:cs typeface="Lato"/>
                          <a:sym typeface="Lato"/>
                        </a:rPr>
                        <a:t>Efficient ways to ensure students follow such food sustainability practices</a:t>
                      </a:r>
                      <a:endParaRPr sz="12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r>
            </a:tbl>
          </a:graphicData>
        </a:graphic>
      </p:graphicFrame>
      <p:sp>
        <p:nvSpPr>
          <p:cNvPr id="273" name="Google Shape;273;p30"/>
          <p:cNvSpPr/>
          <p:nvPr/>
        </p:nvSpPr>
        <p:spPr>
          <a:xfrm>
            <a:off x="1336975" y="660625"/>
            <a:ext cx="2517000" cy="1651500"/>
          </a:xfrm>
          <a:prstGeom prst="round2SameRect">
            <a:avLst>
              <a:gd fmla="val 16667" name="adj1"/>
              <a:gd fmla="val 0" name="adj2"/>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Lato"/>
                <a:ea typeface="Lato"/>
                <a:cs typeface="Lato"/>
                <a:sym typeface="Lato"/>
              </a:rPr>
              <a:t>For the reason that our food has been growing in accessibility, problems arise. With environmental, social and economic factors in consideration, food being wasted can impact many things. Not only does it affect us, it affects others, our economy and the planet!</a:t>
            </a:r>
            <a:endParaRPr b="1" sz="900">
              <a:latin typeface="Lato"/>
              <a:ea typeface="Lato"/>
              <a:cs typeface="Lato"/>
              <a:sym typeface="Lato"/>
            </a:endParaRPr>
          </a:p>
        </p:txBody>
      </p:sp>
      <p:sp>
        <p:nvSpPr>
          <p:cNvPr id="274" name="Google Shape;274;p30"/>
          <p:cNvSpPr/>
          <p:nvPr/>
        </p:nvSpPr>
        <p:spPr>
          <a:xfrm>
            <a:off x="665525" y="2327070"/>
            <a:ext cx="2941500" cy="1038000"/>
          </a:xfrm>
          <a:prstGeom prst="roundRect">
            <a:avLst>
              <a:gd fmla="val 16667" name="adj"/>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900">
                <a:latin typeface="Lato"/>
                <a:ea typeface="Lato"/>
                <a:cs typeface="Lato"/>
                <a:sym typeface="Lato"/>
              </a:rPr>
              <a:t>Present the factors and stakeholders related to food sustainability in Singapore and RP, what actions can RP take to practise sustainability and produce solutions for an array of shareholders.</a:t>
            </a:r>
            <a:endParaRPr b="1" sz="1200">
              <a:latin typeface="Lato"/>
              <a:ea typeface="Lato"/>
              <a:cs typeface="Lato"/>
              <a:sym typeface="Lato"/>
            </a:endParaRPr>
          </a:p>
        </p:txBody>
      </p:sp>
      <p:sp>
        <p:nvSpPr>
          <p:cNvPr id="275" name="Google Shape;275;p30"/>
          <p:cNvSpPr txBox="1"/>
          <p:nvPr/>
        </p:nvSpPr>
        <p:spPr>
          <a:xfrm>
            <a:off x="1384175" y="260425"/>
            <a:ext cx="14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Noto Serif Bengali"/>
                <a:ea typeface="Noto Serif Bengali"/>
                <a:cs typeface="Noto Serif Bengali"/>
                <a:sym typeface="Noto Serif Bengali"/>
              </a:rPr>
              <a:t>PROBLEM:</a:t>
            </a:r>
            <a:endParaRPr i="1">
              <a:solidFill>
                <a:schemeClr val="dk1"/>
              </a:solidFill>
              <a:latin typeface="Noto Serif Bengali"/>
              <a:ea typeface="Noto Serif Bengali"/>
              <a:cs typeface="Noto Serif Bengali"/>
              <a:sym typeface="Noto Serif Bengali"/>
            </a:endParaRPr>
          </a:p>
        </p:txBody>
      </p:sp>
      <p:sp>
        <p:nvSpPr>
          <p:cNvPr id="276" name="Google Shape;276;p30"/>
          <p:cNvSpPr txBox="1"/>
          <p:nvPr/>
        </p:nvSpPr>
        <p:spPr>
          <a:xfrm>
            <a:off x="589325" y="1960170"/>
            <a:ext cx="14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oto Serif Bengali"/>
                <a:ea typeface="Noto Serif Bengali"/>
                <a:cs typeface="Noto Serif Bengali"/>
                <a:sym typeface="Noto Serif Bengali"/>
              </a:rPr>
              <a:t>TASK!</a:t>
            </a:r>
            <a:endParaRPr>
              <a:solidFill>
                <a:schemeClr val="dk1"/>
              </a:solidFill>
              <a:latin typeface="Noto Serif Bengali"/>
              <a:ea typeface="Noto Serif Bengali"/>
              <a:cs typeface="Noto Serif Bengali"/>
              <a:sym typeface="Noto Serif Bengali"/>
            </a:endParaRPr>
          </a:p>
        </p:txBody>
      </p:sp>
      <p:sp>
        <p:nvSpPr>
          <p:cNvPr id="277" name="Google Shape;277;p30"/>
          <p:cNvSpPr txBox="1"/>
          <p:nvPr/>
        </p:nvSpPr>
        <p:spPr>
          <a:xfrm>
            <a:off x="0" y="0"/>
            <a:ext cx="343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1: PDT Template (Interpret)</a:t>
            </a:r>
            <a:endParaRPr i="1" sz="1100">
              <a:solidFill>
                <a:schemeClr val="dk1"/>
              </a:solidFill>
              <a:latin typeface="Noto Serif Bengali"/>
              <a:ea typeface="Noto Serif Bengali"/>
              <a:cs typeface="Noto Serif Bengali"/>
              <a:sym typeface="Noto Serif Bengali"/>
            </a:endParaRPr>
          </a:p>
        </p:txBody>
      </p:sp>
      <p:pic>
        <p:nvPicPr>
          <p:cNvPr id="278" name="Google Shape;278;p30"/>
          <p:cNvPicPr preferRelativeResize="0"/>
          <p:nvPr/>
        </p:nvPicPr>
        <p:blipFill rotWithShape="1">
          <a:blip r:embed="rId3">
            <a:alphaModFix/>
          </a:blip>
          <a:srcRect b="0" l="2066" r="0" t="0"/>
          <a:stretch/>
        </p:blipFill>
        <p:spPr>
          <a:xfrm>
            <a:off x="1423500" y="3419910"/>
            <a:ext cx="2488800" cy="1335000"/>
          </a:xfrm>
          <a:prstGeom prst="round2DiagRect">
            <a:avLst>
              <a:gd fmla="val 16667" name="adj1"/>
              <a:gd fmla="val 0" name="adj2"/>
            </a:avLst>
          </a:prstGeom>
          <a:noFill/>
          <a:ln cap="flat" cmpd="sng" w="38100">
            <a:solidFill>
              <a:srgbClr val="608194"/>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nvSpPr>
        <p:spPr>
          <a:xfrm>
            <a:off x="0" y="0"/>
            <a:ext cx="343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2</a:t>
            </a:r>
            <a:r>
              <a:rPr i="1" lang="en" sz="1100">
                <a:solidFill>
                  <a:schemeClr val="dk1"/>
                </a:solidFill>
                <a:latin typeface="Noto Serif Bengali"/>
                <a:ea typeface="Noto Serif Bengali"/>
                <a:cs typeface="Noto Serif Bengali"/>
                <a:sym typeface="Noto Serif Bengali"/>
              </a:rPr>
              <a:t>: Facts &amp; Statistics (Investigate)</a:t>
            </a:r>
            <a:endParaRPr i="1" sz="1100">
              <a:solidFill>
                <a:schemeClr val="dk1"/>
              </a:solidFill>
              <a:latin typeface="Noto Serif Bengali"/>
              <a:ea typeface="Noto Serif Bengali"/>
              <a:cs typeface="Noto Serif Bengali"/>
              <a:sym typeface="Noto Serif Bengali"/>
            </a:endParaRPr>
          </a:p>
        </p:txBody>
      </p:sp>
      <p:graphicFrame>
        <p:nvGraphicFramePr>
          <p:cNvPr id="284" name="Google Shape;284;p31"/>
          <p:cNvGraphicFramePr/>
          <p:nvPr/>
        </p:nvGraphicFramePr>
        <p:xfrm>
          <a:off x="616775" y="406938"/>
          <a:ext cx="3000000" cy="3000000"/>
        </p:xfrm>
        <a:graphic>
          <a:graphicData uri="http://schemas.openxmlformats.org/drawingml/2006/table">
            <a:tbl>
              <a:tblPr>
                <a:noFill/>
                <a:tableStyleId>{C80ECC9E-1706-43D7-90D8-DB9D3F8132D0}</a:tableStyleId>
              </a:tblPr>
              <a:tblGrid>
                <a:gridCol w="4010850"/>
                <a:gridCol w="3899600"/>
              </a:tblGrid>
              <a:tr h="531500">
                <a:tc>
                  <a:txBody>
                    <a:bodyPr/>
                    <a:lstStyle/>
                    <a:p>
                      <a:pPr indent="0" lvl="0" marL="0" rtl="0" algn="ctr">
                        <a:spcBef>
                          <a:spcPts val="0"/>
                        </a:spcBef>
                        <a:spcAft>
                          <a:spcPts val="0"/>
                        </a:spcAft>
                        <a:buNone/>
                      </a:pPr>
                      <a:r>
                        <a:rPr b="1" lang="en" sz="1600">
                          <a:solidFill>
                            <a:schemeClr val="lt1"/>
                          </a:solidFill>
                          <a:latin typeface="Lato"/>
                          <a:ea typeface="Lato"/>
                          <a:cs typeface="Lato"/>
                          <a:sym typeface="Lato"/>
                        </a:rPr>
                        <a:t>Information &amp; Statistics</a:t>
                      </a:r>
                      <a:endParaRPr b="1" sz="1600">
                        <a:solidFill>
                          <a:schemeClr val="lt1"/>
                        </a:solidFill>
                        <a:latin typeface="Lato"/>
                        <a:ea typeface="Lato"/>
                        <a:cs typeface="Lato"/>
                        <a:sym typeface="Lato"/>
                      </a:endParaRPr>
                    </a:p>
                  </a:txBody>
                  <a:tcPr marT="91425" marB="91425" marR="91425" marL="91425" anchor="ctr">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rgbClr val="0C2E3A"/>
                    </a:solidFill>
                  </a:tcPr>
                </a:tc>
                <a:tc>
                  <a:txBody>
                    <a:bodyPr/>
                    <a:lstStyle/>
                    <a:p>
                      <a:pPr indent="0" lvl="0" marL="0" rtl="0" algn="ctr">
                        <a:spcBef>
                          <a:spcPts val="0"/>
                        </a:spcBef>
                        <a:spcAft>
                          <a:spcPts val="0"/>
                        </a:spcAft>
                        <a:buNone/>
                      </a:pPr>
                      <a:r>
                        <a:rPr b="1" lang="en" sz="1600">
                          <a:solidFill>
                            <a:schemeClr val="lt1"/>
                          </a:solidFill>
                          <a:latin typeface="Lato"/>
                          <a:ea typeface="Lato"/>
                          <a:cs typeface="Lato"/>
                          <a:sym typeface="Lato"/>
                        </a:rPr>
                        <a:t>Links to Sources</a:t>
                      </a:r>
                      <a:endParaRPr b="1" sz="1600">
                        <a:solidFill>
                          <a:schemeClr val="lt1"/>
                        </a:solidFill>
                        <a:latin typeface="Lato"/>
                        <a:ea typeface="Lato"/>
                        <a:cs typeface="Lato"/>
                        <a:sym typeface="Lato"/>
                      </a:endParaRPr>
                    </a:p>
                  </a:txBody>
                  <a:tcPr marT="91425" marB="91425" marR="91425" marL="91425" anchor="ctr">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rgbClr val="0C2E3A"/>
                    </a:solidFill>
                  </a:tcPr>
                </a:tc>
              </a:tr>
              <a:tr h="814425">
                <a:tc>
                  <a:txBody>
                    <a:bodyPr/>
                    <a:lstStyle/>
                    <a:p>
                      <a:pPr indent="0" lvl="0" marL="0" rtl="0" algn="l">
                        <a:lnSpc>
                          <a:spcPct val="115000"/>
                        </a:lnSpc>
                        <a:spcBef>
                          <a:spcPts val="0"/>
                        </a:spcBef>
                        <a:spcAft>
                          <a:spcPts val="0"/>
                        </a:spcAft>
                        <a:buNone/>
                      </a:pPr>
                      <a:r>
                        <a:rPr lang="en" sz="1100">
                          <a:latin typeface="Lato"/>
                          <a:ea typeface="Lato"/>
                          <a:cs typeface="Lato"/>
                          <a:sym typeface="Lato"/>
                        </a:rPr>
                        <a:t>According to the National Environment Agency (updated as at April 2024), the total amount of food waste generated in 2022 was 813 000 tonnes, a 9.27% increase from 744 000 tonnes generated in 2019.</a:t>
                      </a:r>
                      <a:endParaRPr>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1100" u="sng">
                          <a:solidFill>
                            <a:srgbClr val="1155CC"/>
                          </a:solidFill>
                          <a:latin typeface="Lato"/>
                          <a:ea typeface="Lato"/>
                          <a:cs typeface="Lato"/>
                          <a:sym typeface="Lato"/>
                          <a:hlinkClick r:id="rId3">
                            <a:extLst>
                              <a:ext uri="{A12FA001-AC4F-418D-AE19-62706E023703}">
                                <ahyp:hlinkClr val="tx"/>
                              </a:ext>
                            </a:extLst>
                          </a:hlinkClick>
                        </a:rPr>
                        <a:t>https://www.nea.gov.sg/our-services/waste-management/3r-programmes-and-resources/food-waste-management#:~:text=The%20total%20amount%20of%20food,waste%20was%2018%20per%20cent</a:t>
                      </a:r>
                      <a:r>
                        <a:rPr lang="en" sz="1100">
                          <a:solidFill>
                            <a:srgbClr val="1155CC"/>
                          </a:solidFill>
                          <a:latin typeface="Lato"/>
                          <a:ea typeface="Lato"/>
                          <a:cs typeface="Lato"/>
                          <a:sym typeface="Lato"/>
                        </a:rPr>
                        <a:t>.</a:t>
                      </a:r>
                      <a:endParaRPr sz="1100">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1100">
                        <a:solidFill>
                          <a:srgbClr val="1155CC"/>
                        </a:solidFill>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r>
              <a:tr h="786400">
                <a:tc>
                  <a:txBody>
                    <a:bodyPr/>
                    <a:lstStyle/>
                    <a:p>
                      <a:pPr indent="0" lvl="0" marL="0" rtl="0" algn="l">
                        <a:lnSpc>
                          <a:spcPct val="115000"/>
                        </a:lnSpc>
                        <a:spcBef>
                          <a:spcPts val="0"/>
                        </a:spcBef>
                        <a:spcAft>
                          <a:spcPts val="0"/>
                        </a:spcAft>
                        <a:buNone/>
                      </a:pPr>
                      <a:r>
                        <a:rPr lang="en" sz="1100">
                          <a:latin typeface="Lato"/>
                          <a:ea typeface="Lato"/>
                          <a:cs typeface="Lato"/>
                          <a:sym typeface="Lato"/>
                        </a:rPr>
                        <a:t>According to the Singapore Food Statistics 2021, published by the Singapore Food Agency in August 2022, over 90% of our food today is imported.</a:t>
                      </a:r>
                      <a:endParaRPr>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1100" u="sng">
                          <a:solidFill>
                            <a:srgbClr val="1155CC"/>
                          </a:solidFill>
                          <a:latin typeface="Lato"/>
                          <a:ea typeface="Lato"/>
                          <a:cs typeface="Lato"/>
                          <a:sym typeface="Lato"/>
                          <a:hlinkClick r:id="rId4">
                            <a:extLst>
                              <a:ext uri="{A12FA001-AC4F-418D-AE19-62706E023703}">
                                <ahyp:hlinkClr val="tx"/>
                              </a:ext>
                            </a:extLst>
                          </a:hlinkClick>
                        </a:rPr>
                        <a:t>https://www.sfa.gov.sg/docs/default-source/publication/sg-food-statistics/singapore-food-statistics-2021.pdf</a:t>
                      </a:r>
                      <a:endParaRPr sz="1100">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1100">
                        <a:solidFill>
                          <a:srgbClr val="1155CC"/>
                        </a:solidFill>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r>
              <a:tr h="768475">
                <a:tc>
                  <a:txBody>
                    <a:bodyPr/>
                    <a:lstStyle/>
                    <a:p>
                      <a:pPr indent="0" lvl="0" marL="0" rtl="0" algn="l">
                        <a:lnSpc>
                          <a:spcPct val="115000"/>
                        </a:lnSpc>
                        <a:spcBef>
                          <a:spcPts val="0"/>
                        </a:spcBef>
                        <a:spcAft>
                          <a:spcPts val="0"/>
                        </a:spcAft>
                        <a:buNone/>
                      </a:pPr>
                      <a:r>
                        <a:rPr lang="en" sz="1100">
                          <a:latin typeface="Lato"/>
                          <a:ea typeface="Lato"/>
                          <a:cs typeface="Lato"/>
                          <a:sym typeface="Lato"/>
                        </a:rPr>
                        <a:t>According to the National Environment Agency (updated as at April 2024), about 11 percent of waste generated in Singapore in 2022 was contributed by food wastage.</a:t>
                      </a:r>
                      <a:endParaRPr>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1100" u="sng">
                          <a:solidFill>
                            <a:srgbClr val="1155CC"/>
                          </a:solidFill>
                          <a:latin typeface="Lato"/>
                          <a:ea typeface="Lato"/>
                          <a:cs typeface="Lato"/>
                          <a:sym typeface="Lato"/>
                          <a:hlinkClick r:id="rId5">
                            <a:extLst>
                              <a:ext uri="{A12FA001-AC4F-418D-AE19-62706E023703}">
                                <ahyp:hlinkClr val="tx"/>
                              </a:ext>
                            </a:extLst>
                          </a:hlinkClick>
                        </a:rPr>
                        <a:t>https://www.nea.gov.sg/our-services/waste-management/3r-programmes-and-resources/food-waste-management</a:t>
                      </a:r>
                      <a:endParaRPr sz="1100">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1100">
                        <a:solidFill>
                          <a:srgbClr val="1155CC"/>
                        </a:solidFill>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r>
              <a:tr h="768475">
                <a:tc>
                  <a:txBody>
                    <a:bodyPr/>
                    <a:lstStyle/>
                    <a:p>
                      <a:pPr indent="0" lvl="0" marL="0" rtl="0" algn="l">
                        <a:lnSpc>
                          <a:spcPct val="115000"/>
                        </a:lnSpc>
                        <a:spcBef>
                          <a:spcPts val="0"/>
                        </a:spcBef>
                        <a:spcAft>
                          <a:spcPts val="0"/>
                        </a:spcAft>
                        <a:buNone/>
                      </a:pPr>
                      <a:r>
                        <a:rPr lang="en" sz="1100">
                          <a:latin typeface="Lato"/>
                          <a:ea typeface="Lato"/>
                          <a:cs typeface="Lato"/>
                          <a:sym typeface="Lato"/>
                        </a:rPr>
                        <a:t>According to the Resource Sustainability (Food Waste Segregation, Treatment And Reporting) Regulations 2024 (as at May 24, 2024), more than 3000 sqm of commercial buildings are required to segregate their food waste for treatment and reporting.</a:t>
                      </a:r>
                      <a:endParaRPr sz="1100">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sz="1100" u="sng">
                          <a:solidFill>
                            <a:srgbClr val="1155CC"/>
                          </a:solidFill>
                          <a:latin typeface="Lato"/>
                          <a:ea typeface="Lato"/>
                          <a:cs typeface="Lato"/>
                          <a:sym typeface="Lato"/>
                          <a:hlinkClick r:id="rId6">
                            <a:extLst>
                              <a:ext uri="{A12FA001-AC4F-418D-AE19-62706E023703}">
                                <ahyp:hlinkClr val="tx"/>
                              </a:ext>
                            </a:extLst>
                          </a:hlinkClick>
                        </a:rPr>
                        <a:t>https://sso.agc.gov.sg/SL/RSA2019-S194-2024</a:t>
                      </a:r>
                      <a:endParaRPr sz="1100">
                        <a:solidFill>
                          <a:srgbClr val="1155CC"/>
                        </a:solidFill>
                        <a:latin typeface="Lato"/>
                        <a:ea typeface="Lato"/>
                        <a:cs typeface="Lato"/>
                        <a:sym typeface="Lato"/>
                      </a:endParaRPr>
                    </a:p>
                    <a:p>
                      <a:pPr indent="0" lvl="0" marL="0" rtl="0" algn="l">
                        <a:lnSpc>
                          <a:spcPct val="115000"/>
                        </a:lnSpc>
                        <a:spcBef>
                          <a:spcPts val="0"/>
                        </a:spcBef>
                        <a:spcAft>
                          <a:spcPts val="0"/>
                        </a:spcAft>
                        <a:buNone/>
                      </a:pPr>
                      <a:r>
                        <a:t/>
                      </a:r>
                      <a:endParaRPr sz="1100">
                        <a:solidFill>
                          <a:srgbClr val="1155CC"/>
                        </a:solidFill>
                        <a:latin typeface="Lato"/>
                        <a:ea typeface="Lato"/>
                        <a:cs typeface="Lato"/>
                        <a:sym typeface="Lato"/>
                      </a:endParaRPr>
                    </a:p>
                  </a:txBody>
                  <a:tcPr marT="91425" marB="91425" marR="91425" marL="91425">
                    <a:lnL cap="flat" cmpd="sng" w="9525">
                      <a:solidFill>
                        <a:srgbClr val="EBE6DE"/>
                      </a:solidFill>
                      <a:prstDash val="solid"/>
                      <a:round/>
                      <a:headEnd len="sm" w="sm" type="none"/>
                      <a:tailEnd len="sm" w="sm" type="none"/>
                    </a:lnL>
                    <a:lnR cap="flat" cmpd="sng" w="9525">
                      <a:solidFill>
                        <a:srgbClr val="EBE6DE"/>
                      </a:solidFill>
                      <a:prstDash val="solid"/>
                      <a:round/>
                      <a:headEnd len="sm" w="sm" type="none"/>
                      <a:tailEnd len="sm" w="sm" type="none"/>
                    </a:lnR>
                    <a:lnT cap="flat" cmpd="sng" w="9525">
                      <a:solidFill>
                        <a:srgbClr val="EBE6DE"/>
                      </a:solidFill>
                      <a:prstDash val="solid"/>
                      <a:round/>
                      <a:headEnd len="sm" w="sm" type="none"/>
                      <a:tailEnd len="sm" w="sm" type="none"/>
                    </a:lnT>
                    <a:lnB cap="flat" cmpd="sng" w="9525">
                      <a:solidFill>
                        <a:srgbClr val="EBE6DE"/>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ph type="title"/>
          </p:nvPr>
        </p:nvSpPr>
        <p:spPr>
          <a:xfrm>
            <a:off x="713400" y="472648"/>
            <a:ext cx="7717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NESTED DIAGRAM</a:t>
            </a:r>
            <a:endParaRPr>
              <a:solidFill>
                <a:schemeClr val="dk1"/>
              </a:solidFill>
            </a:endParaRPr>
          </a:p>
        </p:txBody>
      </p:sp>
      <p:sp>
        <p:nvSpPr>
          <p:cNvPr id="290" name="Google Shape;290;p32"/>
          <p:cNvSpPr txBox="1"/>
          <p:nvPr/>
        </p:nvSpPr>
        <p:spPr>
          <a:xfrm>
            <a:off x="873050" y="2413918"/>
            <a:ext cx="19905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Students frequently order more than they can stomach! This leads to us wasting food that we cannot finish.</a:t>
            </a:r>
            <a:endParaRPr>
              <a:solidFill>
                <a:schemeClr val="dk1"/>
              </a:solidFill>
              <a:latin typeface="Lato"/>
              <a:ea typeface="Lato"/>
              <a:cs typeface="Lato"/>
              <a:sym typeface="Lato"/>
            </a:endParaRPr>
          </a:p>
        </p:txBody>
      </p:sp>
      <p:sp>
        <p:nvSpPr>
          <p:cNvPr id="291" name="Google Shape;291;p32"/>
          <p:cNvSpPr txBox="1"/>
          <p:nvPr/>
        </p:nvSpPr>
        <p:spPr>
          <a:xfrm>
            <a:off x="2967157" y="2365575"/>
            <a:ext cx="1990500" cy="38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Noto Serif Bengali"/>
                <a:ea typeface="Noto Serif Bengali"/>
                <a:cs typeface="Noto Serif Bengali"/>
                <a:sym typeface="Noto Serif Bengali"/>
              </a:rPr>
              <a:t>School, IGs, CCAs, CCs</a:t>
            </a:r>
            <a:endParaRPr b="1" sz="1200">
              <a:solidFill>
                <a:schemeClr val="dk1"/>
              </a:solidFill>
              <a:latin typeface="Noto Serif Bengali"/>
              <a:ea typeface="Noto Serif Bengali"/>
              <a:cs typeface="Noto Serif Bengali"/>
              <a:sym typeface="Noto Serif Bengali"/>
            </a:endParaRPr>
          </a:p>
        </p:txBody>
      </p:sp>
      <p:sp>
        <p:nvSpPr>
          <p:cNvPr id="292" name="Google Shape;292;p32"/>
          <p:cNvSpPr txBox="1"/>
          <p:nvPr/>
        </p:nvSpPr>
        <p:spPr>
          <a:xfrm>
            <a:off x="2967150" y="2642518"/>
            <a:ext cx="1990500" cy="198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Lato"/>
                <a:ea typeface="Lato"/>
                <a:cs typeface="Lato"/>
                <a:sym typeface="Lato"/>
              </a:rPr>
              <a:t>To promote food sustainability amongst communities, food waste initiatives can be formed. This allows people of various communities to take action and engage in conversation about food sustainability.</a:t>
            </a:r>
            <a:endParaRPr sz="1300">
              <a:solidFill>
                <a:schemeClr val="dk1"/>
              </a:solidFill>
              <a:latin typeface="Lato"/>
              <a:ea typeface="Lato"/>
              <a:cs typeface="Lato"/>
              <a:sym typeface="Lato"/>
            </a:endParaRPr>
          </a:p>
        </p:txBody>
      </p:sp>
      <p:cxnSp>
        <p:nvCxnSpPr>
          <p:cNvPr id="293" name="Google Shape;293;p32"/>
          <p:cNvCxnSpPr/>
          <p:nvPr/>
        </p:nvCxnSpPr>
        <p:spPr>
          <a:xfrm>
            <a:off x="0" y="1093704"/>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32"/>
          <p:cNvCxnSpPr>
            <a:endCxn id="295" idx="6"/>
          </p:cNvCxnSpPr>
          <p:nvPr/>
        </p:nvCxnSpPr>
        <p:spPr>
          <a:xfrm>
            <a:off x="569865" y="1874541"/>
            <a:ext cx="7534800" cy="0"/>
          </a:xfrm>
          <a:prstGeom prst="straightConnector1">
            <a:avLst/>
          </a:prstGeom>
          <a:noFill/>
          <a:ln cap="flat" cmpd="sng" w="9525">
            <a:solidFill>
              <a:schemeClr val="dk1"/>
            </a:solidFill>
            <a:prstDash val="solid"/>
            <a:round/>
            <a:headEnd len="med" w="med" type="none"/>
            <a:tailEnd len="med" w="med" type="none"/>
          </a:ln>
        </p:spPr>
      </p:cxnSp>
      <p:sp>
        <p:nvSpPr>
          <p:cNvPr id="296" name="Google Shape;296;p32"/>
          <p:cNvSpPr/>
          <p:nvPr/>
        </p:nvSpPr>
        <p:spPr>
          <a:xfrm>
            <a:off x="1768857" y="1722591"/>
            <a:ext cx="110400" cy="303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3864361" y="1722591"/>
            <a:ext cx="110400" cy="303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32"/>
          <p:cNvCxnSpPr>
            <a:stCxn id="299" idx="2"/>
            <a:endCxn id="296" idx="0"/>
          </p:cNvCxnSpPr>
          <p:nvPr/>
        </p:nvCxnSpPr>
        <p:spPr>
          <a:xfrm>
            <a:off x="1824057" y="1088091"/>
            <a:ext cx="0" cy="634500"/>
          </a:xfrm>
          <a:prstGeom prst="straightConnector1">
            <a:avLst/>
          </a:prstGeom>
          <a:noFill/>
          <a:ln cap="flat" cmpd="sng" w="9525">
            <a:solidFill>
              <a:schemeClr val="dk1"/>
            </a:solidFill>
            <a:prstDash val="solid"/>
            <a:round/>
            <a:headEnd len="med" w="med" type="none"/>
            <a:tailEnd len="med" w="med" type="none"/>
          </a:ln>
        </p:spPr>
      </p:cxnSp>
      <p:cxnSp>
        <p:nvCxnSpPr>
          <p:cNvPr id="300" name="Google Shape;300;p32"/>
          <p:cNvCxnSpPr>
            <a:stCxn id="301" idx="2"/>
            <a:endCxn id="297" idx="0"/>
          </p:cNvCxnSpPr>
          <p:nvPr/>
        </p:nvCxnSpPr>
        <p:spPr>
          <a:xfrm>
            <a:off x="3919561" y="1088091"/>
            <a:ext cx="0" cy="634500"/>
          </a:xfrm>
          <a:prstGeom prst="straightConnector1">
            <a:avLst/>
          </a:prstGeom>
          <a:noFill/>
          <a:ln cap="flat" cmpd="sng" w="9525">
            <a:solidFill>
              <a:schemeClr val="dk1"/>
            </a:solidFill>
            <a:prstDash val="solid"/>
            <a:round/>
            <a:headEnd len="med" w="med" type="none"/>
            <a:tailEnd len="med" w="med" type="none"/>
          </a:ln>
        </p:spPr>
      </p:cxnSp>
      <p:sp>
        <p:nvSpPr>
          <p:cNvPr id="302" name="Google Shape;302;p32"/>
          <p:cNvSpPr/>
          <p:nvPr/>
        </p:nvSpPr>
        <p:spPr>
          <a:xfrm>
            <a:off x="5959866" y="1722591"/>
            <a:ext cx="110400" cy="303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p32"/>
          <p:cNvCxnSpPr/>
          <p:nvPr/>
        </p:nvCxnSpPr>
        <p:spPr>
          <a:xfrm>
            <a:off x="6014894" y="1088136"/>
            <a:ext cx="0" cy="634500"/>
          </a:xfrm>
          <a:prstGeom prst="straightConnector1">
            <a:avLst/>
          </a:prstGeom>
          <a:noFill/>
          <a:ln cap="flat" cmpd="sng" w="9525">
            <a:solidFill>
              <a:schemeClr val="dk1"/>
            </a:solidFill>
            <a:prstDash val="solid"/>
            <a:round/>
            <a:headEnd len="med" w="med" type="none"/>
            <a:tailEnd len="med" w="med" type="none"/>
          </a:ln>
        </p:spPr>
      </p:cxnSp>
      <p:pic>
        <p:nvPicPr>
          <p:cNvPr id="304" name="Google Shape;304;p32"/>
          <p:cNvPicPr preferRelativeResize="0"/>
          <p:nvPr/>
        </p:nvPicPr>
        <p:blipFill>
          <a:blip r:embed="rId3">
            <a:alphaModFix/>
          </a:blip>
          <a:stretch>
            <a:fillRect/>
          </a:stretch>
        </p:blipFill>
        <p:spPr>
          <a:xfrm rot="-3938217">
            <a:off x="295550" y="240362"/>
            <a:ext cx="960751" cy="973963"/>
          </a:xfrm>
          <a:prstGeom prst="rect">
            <a:avLst/>
          </a:prstGeom>
          <a:noFill/>
          <a:ln>
            <a:noFill/>
          </a:ln>
        </p:spPr>
      </p:pic>
      <p:sp>
        <p:nvSpPr>
          <p:cNvPr id="305" name="Google Shape;305;p32"/>
          <p:cNvSpPr/>
          <p:nvPr/>
        </p:nvSpPr>
        <p:spPr>
          <a:xfrm rot="5400000">
            <a:off x="2628925" y="1775625"/>
            <a:ext cx="390375" cy="197825"/>
          </a:xfrm>
          <a:custGeom>
            <a:rect b="b" l="l" r="r" t="t"/>
            <a:pathLst>
              <a:path extrusionOk="0" h="7913" w="15615">
                <a:moveTo>
                  <a:pt x="0" y="7913"/>
                </a:moveTo>
                <a:lnTo>
                  <a:pt x="7913" y="0"/>
                </a:lnTo>
                <a:lnTo>
                  <a:pt x="15615" y="7702"/>
                </a:lnTo>
              </a:path>
            </a:pathLst>
          </a:custGeom>
          <a:noFill/>
          <a:ln cap="flat" cmpd="sng" w="9525">
            <a:solidFill>
              <a:schemeClr val="dk1"/>
            </a:solidFill>
            <a:prstDash val="solid"/>
            <a:round/>
            <a:headEnd len="med" w="med" type="none"/>
            <a:tailEnd len="med" w="med" type="none"/>
          </a:ln>
        </p:spPr>
      </p:sp>
      <p:sp>
        <p:nvSpPr>
          <p:cNvPr id="306" name="Google Shape;306;p32"/>
          <p:cNvSpPr/>
          <p:nvPr/>
        </p:nvSpPr>
        <p:spPr>
          <a:xfrm rot="5400000">
            <a:off x="4808200" y="1775625"/>
            <a:ext cx="390375" cy="197825"/>
          </a:xfrm>
          <a:custGeom>
            <a:rect b="b" l="l" r="r" t="t"/>
            <a:pathLst>
              <a:path extrusionOk="0" h="7913" w="15615">
                <a:moveTo>
                  <a:pt x="0" y="7913"/>
                </a:moveTo>
                <a:lnTo>
                  <a:pt x="7913" y="0"/>
                </a:lnTo>
                <a:lnTo>
                  <a:pt x="15615" y="7702"/>
                </a:lnTo>
              </a:path>
            </a:pathLst>
          </a:custGeom>
          <a:noFill/>
          <a:ln cap="flat" cmpd="sng" w="9525">
            <a:solidFill>
              <a:schemeClr val="dk1"/>
            </a:solidFill>
            <a:prstDash val="solid"/>
            <a:round/>
            <a:headEnd len="med" w="med" type="none"/>
            <a:tailEnd len="med" w="med" type="none"/>
          </a:ln>
        </p:spPr>
      </p:sp>
      <p:pic>
        <p:nvPicPr>
          <p:cNvPr id="307" name="Google Shape;307;p32"/>
          <p:cNvPicPr preferRelativeResize="0"/>
          <p:nvPr/>
        </p:nvPicPr>
        <p:blipFill>
          <a:blip r:embed="rId4">
            <a:alphaModFix/>
          </a:blip>
          <a:stretch>
            <a:fillRect/>
          </a:stretch>
        </p:blipFill>
        <p:spPr>
          <a:xfrm rot="8557987">
            <a:off x="299605" y="3339613"/>
            <a:ext cx="677616" cy="614026"/>
          </a:xfrm>
          <a:prstGeom prst="rect">
            <a:avLst/>
          </a:prstGeom>
          <a:noFill/>
          <a:ln>
            <a:noFill/>
          </a:ln>
        </p:spPr>
      </p:pic>
      <p:sp>
        <p:nvSpPr>
          <p:cNvPr id="308" name="Google Shape;308;p32"/>
          <p:cNvSpPr/>
          <p:nvPr/>
        </p:nvSpPr>
        <p:spPr>
          <a:xfrm rot="5400000">
            <a:off x="6842775" y="1775625"/>
            <a:ext cx="390375" cy="197825"/>
          </a:xfrm>
          <a:custGeom>
            <a:rect b="b" l="l" r="r" t="t"/>
            <a:pathLst>
              <a:path extrusionOk="0" h="7913" w="15615">
                <a:moveTo>
                  <a:pt x="0" y="7913"/>
                </a:moveTo>
                <a:lnTo>
                  <a:pt x="7913" y="0"/>
                </a:lnTo>
                <a:lnTo>
                  <a:pt x="15615" y="7702"/>
                </a:lnTo>
              </a:path>
            </a:pathLst>
          </a:custGeom>
          <a:noFill/>
          <a:ln cap="flat" cmpd="sng" w="9525">
            <a:solidFill>
              <a:schemeClr val="dk1"/>
            </a:solidFill>
            <a:prstDash val="solid"/>
            <a:round/>
            <a:headEnd len="med" w="med" type="none"/>
            <a:tailEnd len="med" w="med" type="none"/>
          </a:ln>
        </p:spPr>
      </p:sp>
      <p:sp>
        <p:nvSpPr>
          <p:cNvPr id="295" name="Google Shape;295;p32"/>
          <p:cNvSpPr/>
          <p:nvPr/>
        </p:nvSpPr>
        <p:spPr>
          <a:xfrm>
            <a:off x="7994265" y="1722591"/>
            <a:ext cx="110400" cy="303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32"/>
          <p:cNvCxnSpPr/>
          <p:nvPr/>
        </p:nvCxnSpPr>
        <p:spPr>
          <a:xfrm>
            <a:off x="8049293" y="1088136"/>
            <a:ext cx="0" cy="634500"/>
          </a:xfrm>
          <a:prstGeom prst="straightConnector1">
            <a:avLst/>
          </a:prstGeom>
          <a:noFill/>
          <a:ln cap="flat" cmpd="sng" w="9525">
            <a:solidFill>
              <a:schemeClr val="dk1"/>
            </a:solidFill>
            <a:prstDash val="solid"/>
            <a:round/>
            <a:headEnd len="med" w="med" type="none"/>
            <a:tailEnd len="med" w="med" type="none"/>
          </a:ln>
        </p:spPr>
      </p:cxnSp>
      <p:sp>
        <p:nvSpPr>
          <p:cNvPr id="310" name="Google Shape;310;p32"/>
          <p:cNvSpPr/>
          <p:nvPr/>
        </p:nvSpPr>
        <p:spPr>
          <a:xfrm>
            <a:off x="1280160" y="1583250"/>
            <a:ext cx="1085400" cy="692100"/>
          </a:xfrm>
          <a:prstGeom prst="ellipse">
            <a:avLst/>
          </a:prstGeom>
          <a:solidFill>
            <a:srgbClr val="5F8195"/>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lt1"/>
                </a:solidFill>
                <a:latin typeface="Lato Black"/>
                <a:ea typeface="Lato Black"/>
                <a:cs typeface="Lato Black"/>
                <a:sym typeface="Lato Black"/>
              </a:rPr>
              <a:t>Individual</a:t>
            </a:r>
            <a:endParaRPr sz="1300">
              <a:solidFill>
                <a:schemeClr val="lt1"/>
              </a:solidFill>
              <a:latin typeface="Lato Black"/>
              <a:ea typeface="Lato Black"/>
              <a:cs typeface="Lato Black"/>
              <a:sym typeface="Lato Black"/>
            </a:endParaRPr>
          </a:p>
        </p:txBody>
      </p:sp>
      <p:sp>
        <p:nvSpPr>
          <p:cNvPr id="311" name="Google Shape;311;p32"/>
          <p:cNvSpPr/>
          <p:nvPr/>
        </p:nvSpPr>
        <p:spPr>
          <a:xfrm>
            <a:off x="3282696" y="1583250"/>
            <a:ext cx="1283400" cy="692100"/>
          </a:xfrm>
          <a:prstGeom prst="ellipse">
            <a:avLst/>
          </a:prstGeom>
          <a:solidFill>
            <a:srgbClr val="5F8195"/>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lt1"/>
                </a:solidFill>
                <a:latin typeface="Lato Black"/>
                <a:ea typeface="Lato Black"/>
                <a:cs typeface="Lato Black"/>
                <a:sym typeface="Lato Black"/>
              </a:rPr>
              <a:t>Community</a:t>
            </a:r>
            <a:endParaRPr sz="1000">
              <a:solidFill>
                <a:schemeClr val="lt1"/>
              </a:solidFill>
              <a:latin typeface="Lato Black"/>
              <a:ea typeface="Lato Black"/>
              <a:cs typeface="Lato Black"/>
              <a:sym typeface="Lato Black"/>
            </a:endParaRPr>
          </a:p>
        </p:txBody>
      </p:sp>
      <p:sp>
        <p:nvSpPr>
          <p:cNvPr id="312" name="Google Shape;312;p32"/>
          <p:cNvSpPr/>
          <p:nvPr/>
        </p:nvSpPr>
        <p:spPr>
          <a:xfrm>
            <a:off x="5440680" y="1583250"/>
            <a:ext cx="1164600" cy="692100"/>
          </a:xfrm>
          <a:prstGeom prst="ellipse">
            <a:avLst/>
          </a:prstGeom>
          <a:solidFill>
            <a:srgbClr val="5F8195"/>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lt1"/>
                </a:solidFill>
                <a:latin typeface="Lato Black"/>
                <a:ea typeface="Lato Black"/>
                <a:cs typeface="Lato Black"/>
                <a:sym typeface="Lato Black"/>
              </a:rPr>
              <a:t>National</a:t>
            </a:r>
            <a:endParaRPr sz="1000">
              <a:solidFill>
                <a:schemeClr val="lt1"/>
              </a:solidFill>
              <a:latin typeface="Lato Black"/>
              <a:ea typeface="Lato Black"/>
              <a:cs typeface="Lato Black"/>
              <a:sym typeface="Lato Black"/>
            </a:endParaRPr>
          </a:p>
        </p:txBody>
      </p:sp>
      <p:sp>
        <p:nvSpPr>
          <p:cNvPr id="313" name="Google Shape;313;p32"/>
          <p:cNvSpPr/>
          <p:nvPr/>
        </p:nvSpPr>
        <p:spPr>
          <a:xfrm>
            <a:off x="7470648" y="1528550"/>
            <a:ext cx="1164600" cy="692100"/>
          </a:xfrm>
          <a:prstGeom prst="ellipse">
            <a:avLst/>
          </a:prstGeom>
          <a:solidFill>
            <a:srgbClr val="5F8195"/>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lt1"/>
                </a:solidFill>
                <a:latin typeface="Lato Black"/>
                <a:ea typeface="Lato Black"/>
                <a:cs typeface="Lato Black"/>
                <a:sym typeface="Lato Black"/>
              </a:rPr>
              <a:t>Global</a:t>
            </a:r>
            <a:endParaRPr sz="1000">
              <a:solidFill>
                <a:schemeClr val="lt1"/>
              </a:solidFill>
              <a:latin typeface="Lato Black"/>
              <a:ea typeface="Lato Black"/>
              <a:cs typeface="Lato Black"/>
              <a:sym typeface="Lato Black"/>
            </a:endParaRPr>
          </a:p>
        </p:txBody>
      </p:sp>
      <p:sp>
        <p:nvSpPr>
          <p:cNvPr id="314" name="Google Shape;314;p32"/>
          <p:cNvSpPr txBox="1"/>
          <p:nvPr/>
        </p:nvSpPr>
        <p:spPr>
          <a:xfrm>
            <a:off x="5019657" y="2368296"/>
            <a:ext cx="1990500" cy="38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Noto Serif Bengali"/>
                <a:ea typeface="Noto Serif Bengali"/>
                <a:cs typeface="Noto Serif Bengali"/>
                <a:sym typeface="Noto Serif Bengali"/>
              </a:rPr>
              <a:t>Singapore</a:t>
            </a:r>
            <a:endParaRPr b="1" sz="1200">
              <a:solidFill>
                <a:schemeClr val="dk1"/>
              </a:solidFill>
              <a:latin typeface="Noto Serif Bengali"/>
              <a:ea typeface="Noto Serif Bengali"/>
              <a:cs typeface="Noto Serif Bengali"/>
              <a:sym typeface="Noto Serif Bengali"/>
            </a:endParaRPr>
          </a:p>
        </p:txBody>
      </p:sp>
      <p:sp>
        <p:nvSpPr>
          <p:cNvPr id="315" name="Google Shape;315;p32"/>
          <p:cNvSpPr txBox="1"/>
          <p:nvPr/>
        </p:nvSpPr>
        <p:spPr>
          <a:xfrm>
            <a:off x="5019650" y="2642616"/>
            <a:ext cx="19905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Lato"/>
                <a:ea typeface="Lato"/>
                <a:cs typeface="Lato"/>
                <a:sym typeface="Lato"/>
              </a:rPr>
              <a:t>Policies can be created to manage food importing and launch campaigns encouraging citizens to support local food businesses.</a:t>
            </a:r>
            <a:endParaRPr sz="1300">
              <a:solidFill>
                <a:schemeClr val="dk1"/>
              </a:solidFill>
              <a:latin typeface="Lato"/>
              <a:ea typeface="Lato"/>
              <a:cs typeface="Lato"/>
              <a:sym typeface="Lato"/>
            </a:endParaRPr>
          </a:p>
        </p:txBody>
      </p:sp>
      <p:sp>
        <p:nvSpPr>
          <p:cNvPr id="316" name="Google Shape;316;p32"/>
          <p:cNvSpPr txBox="1"/>
          <p:nvPr/>
        </p:nvSpPr>
        <p:spPr>
          <a:xfrm>
            <a:off x="7132320" y="2368296"/>
            <a:ext cx="1905300" cy="38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Noto Serif Bengali"/>
                <a:ea typeface="Noto Serif Bengali"/>
                <a:cs typeface="Noto Serif Bengali"/>
                <a:sym typeface="Noto Serif Bengali"/>
              </a:rPr>
              <a:t>International</a:t>
            </a:r>
            <a:endParaRPr b="1" sz="1200">
              <a:solidFill>
                <a:schemeClr val="dk1"/>
              </a:solidFill>
              <a:latin typeface="Noto Serif Bengali"/>
              <a:ea typeface="Noto Serif Bengali"/>
              <a:cs typeface="Noto Serif Bengali"/>
              <a:sym typeface="Noto Serif Bengali"/>
            </a:endParaRPr>
          </a:p>
        </p:txBody>
      </p:sp>
      <p:sp>
        <p:nvSpPr>
          <p:cNvPr id="317" name="Google Shape;317;p32"/>
          <p:cNvSpPr txBox="1"/>
          <p:nvPr/>
        </p:nvSpPr>
        <p:spPr>
          <a:xfrm>
            <a:off x="7162550" y="2710850"/>
            <a:ext cx="1829100" cy="158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Lato"/>
                <a:ea typeface="Lato"/>
                <a:cs typeface="Lato"/>
                <a:sym typeface="Lato"/>
              </a:rPr>
              <a:t>Food sustainability practices can be shared between recognised countries to promote healthy living, and combat global warming.</a:t>
            </a:r>
            <a:endParaRPr sz="1300">
              <a:solidFill>
                <a:schemeClr val="dk1"/>
              </a:solidFill>
              <a:latin typeface="Lato"/>
              <a:ea typeface="Lato"/>
              <a:cs typeface="Lato"/>
              <a:sym typeface="Lato"/>
            </a:endParaRPr>
          </a:p>
        </p:txBody>
      </p:sp>
      <p:sp>
        <p:nvSpPr>
          <p:cNvPr id="318" name="Google Shape;318;p32"/>
          <p:cNvSpPr txBox="1"/>
          <p:nvPr/>
        </p:nvSpPr>
        <p:spPr>
          <a:xfrm>
            <a:off x="0" y="0"/>
            <a:ext cx="343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3</a:t>
            </a:r>
            <a:r>
              <a:rPr i="1" lang="en" sz="1100">
                <a:solidFill>
                  <a:schemeClr val="dk1"/>
                </a:solidFill>
                <a:latin typeface="Noto Serif Bengali"/>
                <a:ea typeface="Noto Serif Bengali"/>
                <a:cs typeface="Noto Serif Bengali"/>
                <a:sym typeface="Noto Serif Bengali"/>
              </a:rPr>
              <a:t>: Nested Diagram (Investigate)</a:t>
            </a:r>
            <a:endParaRPr i="1" sz="1100">
              <a:solidFill>
                <a:schemeClr val="dk1"/>
              </a:solidFill>
              <a:latin typeface="Noto Serif Bengali"/>
              <a:ea typeface="Noto Serif Bengali"/>
              <a:cs typeface="Noto Serif Bengali"/>
              <a:sym typeface="Noto Serif Bengal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txBox="1"/>
          <p:nvPr/>
        </p:nvSpPr>
        <p:spPr>
          <a:xfrm>
            <a:off x="0" y="0"/>
            <a:ext cx="343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4</a:t>
            </a:r>
            <a:r>
              <a:rPr i="1" lang="en" sz="1100">
                <a:solidFill>
                  <a:schemeClr val="dk1"/>
                </a:solidFill>
                <a:latin typeface="Noto Serif Bengali"/>
                <a:ea typeface="Noto Serif Bengali"/>
                <a:cs typeface="Noto Serif Bengali"/>
                <a:sym typeface="Noto Serif Bengali"/>
              </a:rPr>
              <a:t>: </a:t>
            </a:r>
            <a:r>
              <a:rPr i="1" lang="en" sz="1100">
                <a:solidFill>
                  <a:schemeClr val="dk1"/>
                </a:solidFill>
                <a:latin typeface="Noto Serif Bengali"/>
                <a:ea typeface="Noto Serif Bengali"/>
                <a:cs typeface="Noto Serif Bengali"/>
                <a:sym typeface="Noto Serif Bengali"/>
              </a:rPr>
              <a:t>Interrelationship Diagram</a:t>
            </a:r>
            <a:r>
              <a:rPr i="1" lang="en" sz="1100">
                <a:solidFill>
                  <a:schemeClr val="dk1"/>
                </a:solidFill>
                <a:latin typeface="Noto Serif Bengali"/>
                <a:ea typeface="Noto Serif Bengali"/>
                <a:cs typeface="Noto Serif Bengali"/>
                <a:sym typeface="Noto Serif Bengali"/>
              </a:rPr>
              <a:t> (Analyse)</a:t>
            </a:r>
            <a:endParaRPr i="1" sz="1100">
              <a:solidFill>
                <a:schemeClr val="dk1"/>
              </a:solidFill>
              <a:latin typeface="Noto Serif Bengali"/>
              <a:ea typeface="Noto Serif Bengali"/>
              <a:cs typeface="Noto Serif Bengali"/>
              <a:sym typeface="Noto Serif Bengali"/>
            </a:endParaRPr>
          </a:p>
        </p:txBody>
      </p:sp>
      <p:pic>
        <p:nvPicPr>
          <p:cNvPr id="324" name="Google Shape;324;p33"/>
          <p:cNvPicPr preferRelativeResize="0"/>
          <p:nvPr/>
        </p:nvPicPr>
        <p:blipFill>
          <a:blip r:embed="rId3">
            <a:alphaModFix/>
          </a:blip>
          <a:stretch>
            <a:fillRect/>
          </a:stretch>
        </p:blipFill>
        <p:spPr>
          <a:xfrm>
            <a:off x="394600" y="491713"/>
            <a:ext cx="5311425" cy="4160074"/>
          </a:xfrm>
          <a:prstGeom prst="rect">
            <a:avLst/>
          </a:prstGeom>
          <a:noFill/>
          <a:ln>
            <a:noFill/>
          </a:ln>
        </p:spPr>
      </p:pic>
      <p:sp>
        <p:nvSpPr>
          <p:cNvPr id="325" name="Google Shape;325;p33"/>
          <p:cNvSpPr/>
          <p:nvPr/>
        </p:nvSpPr>
        <p:spPr>
          <a:xfrm>
            <a:off x="5873625" y="491725"/>
            <a:ext cx="3100500" cy="4081200"/>
          </a:xfrm>
          <a:prstGeom prst="roundRect">
            <a:avLst>
              <a:gd fmla="val 16667" name="adj"/>
            </a:avLst>
          </a:prstGeom>
          <a:solidFill>
            <a:srgbClr val="EBE6DE"/>
          </a:solidFill>
          <a:ln cap="flat" cmpd="sng" w="28575">
            <a:solidFill>
              <a:srgbClr val="445D7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25D79"/>
                </a:solidFill>
                <a:highlight>
                  <a:srgbClr val="CFE2F3"/>
                </a:highlight>
                <a:latin typeface="Lato"/>
                <a:ea typeface="Lato"/>
                <a:cs typeface="Lato"/>
                <a:sym typeface="Lato"/>
              </a:rPr>
              <a:t>Light Blue Rounded Rectangles</a:t>
            </a:r>
            <a:r>
              <a:rPr lang="en">
                <a:solidFill>
                  <a:srgbClr val="325D79"/>
                </a:solidFill>
                <a:latin typeface="Lato"/>
                <a:ea typeface="Lato"/>
                <a:cs typeface="Lato"/>
                <a:sym typeface="Lato"/>
              </a:rPr>
              <a:t>:</a:t>
            </a:r>
            <a:endParaRPr>
              <a:solidFill>
                <a:srgbClr val="325D79"/>
              </a:solidFill>
              <a:latin typeface="Lato"/>
              <a:ea typeface="Lato"/>
              <a:cs typeface="Lato"/>
              <a:sym typeface="Lato"/>
            </a:endParaRPr>
          </a:p>
          <a:p>
            <a:pPr indent="0" lvl="0" marL="0" rtl="0" algn="l">
              <a:spcBef>
                <a:spcPts val="0"/>
              </a:spcBef>
              <a:spcAft>
                <a:spcPts val="0"/>
              </a:spcAft>
              <a:buNone/>
            </a:pPr>
            <a:r>
              <a:rPr lang="en">
                <a:solidFill>
                  <a:srgbClr val="325D79"/>
                </a:solidFill>
                <a:latin typeface="Lato"/>
                <a:ea typeface="Lato"/>
                <a:cs typeface="Lato"/>
                <a:sym typeface="Lato"/>
              </a:rPr>
              <a:t>Stakeholders</a:t>
            </a:r>
            <a:endParaRPr>
              <a:solidFill>
                <a:srgbClr val="325D79"/>
              </a:solidFill>
              <a:latin typeface="Lato"/>
              <a:ea typeface="Lato"/>
              <a:cs typeface="Lato"/>
              <a:sym typeface="Lato"/>
            </a:endParaRPr>
          </a:p>
          <a:p>
            <a:pPr indent="0" lvl="0" marL="0" rtl="0" algn="l">
              <a:spcBef>
                <a:spcPts val="0"/>
              </a:spcBef>
              <a:spcAft>
                <a:spcPts val="0"/>
              </a:spcAft>
              <a:buNone/>
            </a:pPr>
            <a:r>
              <a:t/>
            </a:r>
            <a:endParaRPr>
              <a:solidFill>
                <a:srgbClr val="325D79"/>
              </a:solidFill>
              <a:latin typeface="Lato"/>
              <a:ea typeface="Lato"/>
              <a:cs typeface="Lato"/>
              <a:sym typeface="Lato"/>
            </a:endParaRPr>
          </a:p>
          <a:p>
            <a:pPr indent="0" lvl="0" marL="0" rtl="0" algn="l">
              <a:spcBef>
                <a:spcPts val="0"/>
              </a:spcBef>
              <a:spcAft>
                <a:spcPts val="0"/>
              </a:spcAft>
              <a:buNone/>
            </a:pPr>
            <a:r>
              <a:rPr lang="en">
                <a:solidFill>
                  <a:srgbClr val="325D79"/>
                </a:solidFill>
                <a:latin typeface="Lato"/>
                <a:ea typeface="Lato"/>
                <a:cs typeface="Lato"/>
                <a:sym typeface="Lato"/>
              </a:rPr>
              <a:t>Ovals (</a:t>
            </a:r>
            <a:r>
              <a:rPr lang="en">
                <a:solidFill>
                  <a:srgbClr val="325D79"/>
                </a:solidFill>
                <a:highlight>
                  <a:srgbClr val="93C47D"/>
                </a:highlight>
                <a:latin typeface="Lato"/>
                <a:ea typeface="Lato"/>
                <a:cs typeface="Lato"/>
                <a:sym typeface="Lato"/>
              </a:rPr>
              <a:t>Social</a:t>
            </a:r>
            <a:r>
              <a:rPr lang="en">
                <a:solidFill>
                  <a:srgbClr val="325D79"/>
                </a:solidFill>
                <a:latin typeface="Lato"/>
                <a:ea typeface="Lato"/>
                <a:cs typeface="Lato"/>
                <a:sym typeface="Lato"/>
              </a:rPr>
              <a:t>, </a:t>
            </a:r>
            <a:r>
              <a:rPr lang="en">
                <a:solidFill>
                  <a:srgbClr val="325D79"/>
                </a:solidFill>
                <a:highlight>
                  <a:srgbClr val="6D9EEB"/>
                </a:highlight>
                <a:latin typeface="Lato"/>
                <a:ea typeface="Lato"/>
                <a:cs typeface="Lato"/>
                <a:sym typeface="Lato"/>
              </a:rPr>
              <a:t>Economic</a:t>
            </a:r>
            <a:r>
              <a:rPr lang="en">
                <a:solidFill>
                  <a:srgbClr val="325D79"/>
                </a:solidFill>
                <a:latin typeface="Lato"/>
                <a:ea typeface="Lato"/>
                <a:cs typeface="Lato"/>
                <a:sym typeface="Lato"/>
              </a:rPr>
              <a:t>, </a:t>
            </a:r>
            <a:r>
              <a:rPr lang="en">
                <a:solidFill>
                  <a:srgbClr val="325D79"/>
                </a:solidFill>
                <a:highlight>
                  <a:srgbClr val="F6B26B"/>
                </a:highlight>
                <a:latin typeface="Lato"/>
                <a:ea typeface="Lato"/>
                <a:cs typeface="Lato"/>
                <a:sym typeface="Lato"/>
              </a:rPr>
              <a:t>Environmental</a:t>
            </a:r>
            <a:r>
              <a:rPr lang="en">
                <a:solidFill>
                  <a:srgbClr val="325D79"/>
                </a:solidFill>
                <a:latin typeface="Lato"/>
                <a:ea typeface="Lato"/>
                <a:cs typeface="Lato"/>
                <a:sym typeface="Lato"/>
              </a:rPr>
              <a:t>):</a:t>
            </a:r>
            <a:endParaRPr>
              <a:solidFill>
                <a:srgbClr val="325D79"/>
              </a:solidFill>
              <a:latin typeface="Lato"/>
              <a:ea typeface="Lato"/>
              <a:cs typeface="Lato"/>
              <a:sym typeface="Lato"/>
            </a:endParaRPr>
          </a:p>
          <a:p>
            <a:pPr indent="0" lvl="0" marL="0" rtl="0" algn="l">
              <a:spcBef>
                <a:spcPts val="0"/>
              </a:spcBef>
              <a:spcAft>
                <a:spcPts val="0"/>
              </a:spcAft>
              <a:buNone/>
            </a:pPr>
            <a:r>
              <a:rPr lang="en">
                <a:solidFill>
                  <a:srgbClr val="325D79"/>
                </a:solidFill>
                <a:latin typeface="Lato"/>
                <a:ea typeface="Lato"/>
                <a:cs typeface="Lato"/>
                <a:sym typeface="Lato"/>
              </a:rPr>
              <a:t>Factors</a:t>
            </a:r>
            <a:endParaRPr>
              <a:solidFill>
                <a:srgbClr val="325D79"/>
              </a:solidFill>
              <a:latin typeface="Lato"/>
              <a:ea typeface="Lato"/>
              <a:cs typeface="Lato"/>
              <a:sym typeface="Lato"/>
            </a:endParaRPr>
          </a:p>
          <a:p>
            <a:pPr indent="0" lvl="0" marL="0" rtl="0" algn="l">
              <a:spcBef>
                <a:spcPts val="0"/>
              </a:spcBef>
              <a:spcAft>
                <a:spcPts val="0"/>
              </a:spcAft>
              <a:buNone/>
            </a:pPr>
            <a:r>
              <a:t/>
            </a:r>
            <a:endParaRPr>
              <a:solidFill>
                <a:srgbClr val="325D79"/>
              </a:solidFill>
              <a:latin typeface="Lato"/>
              <a:ea typeface="Lato"/>
              <a:cs typeface="Lato"/>
              <a:sym typeface="Lato"/>
            </a:endParaRPr>
          </a:p>
          <a:p>
            <a:pPr indent="0" lvl="0" marL="0" rtl="0" algn="l">
              <a:spcBef>
                <a:spcPts val="0"/>
              </a:spcBef>
              <a:spcAft>
                <a:spcPts val="0"/>
              </a:spcAft>
              <a:buNone/>
            </a:pPr>
            <a:r>
              <a:rPr lang="en">
                <a:solidFill>
                  <a:srgbClr val="325D79"/>
                </a:solidFill>
                <a:highlight>
                  <a:srgbClr val="93C47D"/>
                </a:highlight>
                <a:latin typeface="Lato"/>
                <a:ea typeface="Lato"/>
                <a:cs typeface="Lato"/>
                <a:sym typeface="Lato"/>
              </a:rPr>
              <a:t>Light Green Rounded Rectangles</a:t>
            </a:r>
            <a:r>
              <a:rPr lang="en">
                <a:solidFill>
                  <a:srgbClr val="325D79"/>
                </a:solidFill>
                <a:latin typeface="Lato"/>
                <a:ea typeface="Lato"/>
                <a:cs typeface="Lato"/>
                <a:sym typeface="Lato"/>
              </a:rPr>
              <a:t>:</a:t>
            </a:r>
            <a:endParaRPr>
              <a:solidFill>
                <a:srgbClr val="325D79"/>
              </a:solidFill>
              <a:latin typeface="Lato"/>
              <a:ea typeface="Lato"/>
              <a:cs typeface="Lato"/>
              <a:sym typeface="Lato"/>
            </a:endParaRPr>
          </a:p>
          <a:p>
            <a:pPr indent="0" lvl="0" marL="0" rtl="0" algn="l">
              <a:spcBef>
                <a:spcPts val="0"/>
              </a:spcBef>
              <a:spcAft>
                <a:spcPts val="0"/>
              </a:spcAft>
              <a:buNone/>
            </a:pPr>
            <a:r>
              <a:rPr lang="en">
                <a:solidFill>
                  <a:srgbClr val="325D79"/>
                </a:solidFill>
                <a:latin typeface="Lato"/>
                <a:ea typeface="Lato"/>
                <a:cs typeface="Lato"/>
                <a:sym typeface="Lato"/>
              </a:rPr>
              <a:t>Relating to Social Factor</a:t>
            </a:r>
            <a:endParaRPr>
              <a:solidFill>
                <a:srgbClr val="325D79"/>
              </a:solidFill>
              <a:latin typeface="Lato"/>
              <a:ea typeface="Lato"/>
              <a:cs typeface="Lato"/>
              <a:sym typeface="Lato"/>
            </a:endParaRPr>
          </a:p>
          <a:p>
            <a:pPr indent="0" lvl="0" marL="0" rtl="0" algn="l">
              <a:spcBef>
                <a:spcPts val="0"/>
              </a:spcBef>
              <a:spcAft>
                <a:spcPts val="0"/>
              </a:spcAft>
              <a:buNone/>
            </a:pPr>
            <a:r>
              <a:t/>
            </a:r>
            <a:endParaRPr>
              <a:solidFill>
                <a:srgbClr val="325D79"/>
              </a:solidFill>
              <a:latin typeface="Lato"/>
              <a:ea typeface="Lato"/>
              <a:cs typeface="Lato"/>
              <a:sym typeface="Lato"/>
            </a:endParaRPr>
          </a:p>
          <a:p>
            <a:pPr indent="0" lvl="0" marL="0" rtl="0" algn="l">
              <a:spcBef>
                <a:spcPts val="0"/>
              </a:spcBef>
              <a:spcAft>
                <a:spcPts val="0"/>
              </a:spcAft>
              <a:buNone/>
            </a:pPr>
            <a:r>
              <a:rPr lang="en">
                <a:solidFill>
                  <a:srgbClr val="325D79"/>
                </a:solidFill>
                <a:highlight>
                  <a:srgbClr val="F6B26B"/>
                </a:highlight>
                <a:latin typeface="Lato"/>
                <a:ea typeface="Lato"/>
                <a:cs typeface="Lato"/>
                <a:sym typeface="Lato"/>
              </a:rPr>
              <a:t>Light Orange Rounded Rectangles</a:t>
            </a:r>
            <a:r>
              <a:rPr lang="en">
                <a:solidFill>
                  <a:srgbClr val="325D79"/>
                </a:solidFill>
                <a:latin typeface="Lato"/>
                <a:ea typeface="Lato"/>
                <a:cs typeface="Lato"/>
                <a:sym typeface="Lato"/>
              </a:rPr>
              <a:t>:</a:t>
            </a:r>
            <a:endParaRPr>
              <a:solidFill>
                <a:srgbClr val="325D79"/>
              </a:solidFill>
              <a:latin typeface="Lato"/>
              <a:ea typeface="Lato"/>
              <a:cs typeface="Lato"/>
              <a:sym typeface="Lato"/>
            </a:endParaRPr>
          </a:p>
          <a:p>
            <a:pPr indent="0" lvl="0" marL="0" rtl="0" algn="l">
              <a:spcBef>
                <a:spcPts val="0"/>
              </a:spcBef>
              <a:spcAft>
                <a:spcPts val="0"/>
              </a:spcAft>
              <a:buNone/>
            </a:pPr>
            <a:r>
              <a:rPr lang="en">
                <a:solidFill>
                  <a:srgbClr val="325D79"/>
                </a:solidFill>
                <a:latin typeface="Lato"/>
                <a:ea typeface="Lato"/>
                <a:cs typeface="Lato"/>
                <a:sym typeface="Lato"/>
              </a:rPr>
              <a:t>Relating to Environmental Factor</a:t>
            </a:r>
            <a:endParaRPr>
              <a:solidFill>
                <a:srgbClr val="325D79"/>
              </a:solidFill>
              <a:latin typeface="Lato"/>
              <a:ea typeface="Lato"/>
              <a:cs typeface="Lato"/>
              <a:sym typeface="Lato"/>
            </a:endParaRPr>
          </a:p>
          <a:p>
            <a:pPr indent="0" lvl="0" marL="0" rtl="0" algn="l">
              <a:spcBef>
                <a:spcPts val="0"/>
              </a:spcBef>
              <a:spcAft>
                <a:spcPts val="0"/>
              </a:spcAft>
              <a:buNone/>
            </a:pPr>
            <a:r>
              <a:t/>
            </a:r>
            <a:endParaRPr>
              <a:solidFill>
                <a:srgbClr val="325D79"/>
              </a:solidFill>
              <a:latin typeface="Lato"/>
              <a:ea typeface="Lato"/>
              <a:cs typeface="Lato"/>
              <a:sym typeface="Lato"/>
            </a:endParaRPr>
          </a:p>
          <a:p>
            <a:pPr indent="0" lvl="0" marL="0" rtl="0" algn="l">
              <a:spcBef>
                <a:spcPts val="0"/>
              </a:spcBef>
              <a:spcAft>
                <a:spcPts val="0"/>
              </a:spcAft>
              <a:buNone/>
            </a:pPr>
            <a:r>
              <a:rPr lang="en">
                <a:solidFill>
                  <a:srgbClr val="EBE6DE"/>
                </a:solidFill>
                <a:highlight>
                  <a:srgbClr val="76A5AF"/>
                </a:highlight>
                <a:latin typeface="Lato"/>
                <a:ea typeface="Lato"/>
                <a:cs typeface="Lato"/>
                <a:sym typeface="Lato"/>
              </a:rPr>
              <a:t>Light Cyan Rounded Rectangles</a:t>
            </a:r>
            <a:r>
              <a:rPr lang="en">
                <a:solidFill>
                  <a:srgbClr val="325D79"/>
                </a:solidFill>
                <a:latin typeface="Lato"/>
                <a:ea typeface="Lato"/>
                <a:cs typeface="Lato"/>
                <a:sym typeface="Lato"/>
              </a:rPr>
              <a:t>:</a:t>
            </a:r>
            <a:endParaRPr>
              <a:solidFill>
                <a:srgbClr val="325D79"/>
              </a:solidFill>
              <a:latin typeface="Lato"/>
              <a:ea typeface="Lato"/>
              <a:cs typeface="Lato"/>
              <a:sym typeface="Lato"/>
            </a:endParaRPr>
          </a:p>
          <a:p>
            <a:pPr indent="0" lvl="0" marL="0" rtl="0" algn="l">
              <a:spcBef>
                <a:spcPts val="0"/>
              </a:spcBef>
              <a:spcAft>
                <a:spcPts val="0"/>
              </a:spcAft>
              <a:buNone/>
            </a:pPr>
            <a:r>
              <a:rPr lang="en">
                <a:solidFill>
                  <a:srgbClr val="325D79"/>
                </a:solidFill>
                <a:latin typeface="Lato"/>
                <a:ea typeface="Lato"/>
                <a:cs typeface="Lato"/>
                <a:sym typeface="Lato"/>
              </a:rPr>
              <a:t>Relating to Both Social &amp; Economic Factors</a:t>
            </a:r>
            <a:endParaRPr>
              <a:solidFill>
                <a:srgbClr val="325D79"/>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4"/>
          <p:cNvPicPr preferRelativeResize="0"/>
          <p:nvPr/>
        </p:nvPicPr>
        <p:blipFill>
          <a:blip r:embed="rId3">
            <a:alphaModFix/>
          </a:blip>
          <a:stretch>
            <a:fillRect/>
          </a:stretch>
        </p:blipFill>
        <p:spPr>
          <a:xfrm rot="8557920">
            <a:off x="1181847" y="1865978"/>
            <a:ext cx="570274" cy="516763"/>
          </a:xfrm>
          <a:prstGeom prst="rect">
            <a:avLst/>
          </a:prstGeom>
          <a:noFill/>
          <a:ln>
            <a:noFill/>
          </a:ln>
        </p:spPr>
      </p:pic>
      <p:pic>
        <p:nvPicPr>
          <p:cNvPr id="331" name="Google Shape;331;p34"/>
          <p:cNvPicPr preferRelativeResize="0"/>
          <p:nvPr/>
        </p:nvPicPr>
        <p:blipFill>
          <a:blip r:embed="rId4">
            <a:alphaModFix/>
          </a:blip>
          <a:stretch>
            <a:fillRect/>
          </a:stretch>
        </p:blipFill>
        <p:spPr>
          <a:xfrm rot="615540">
            <a:off x="637318" y="3159047"/>
            <a:ext cx="1659338" cy="1900987"/>
          </a:xfrm>
          <a:prstGeom prst="rect">
            <a:avLst/>
          </a:prstGeom>
          <a:noFill/>
          <a:ln>
            <a:noFill/>
          </a:ln>
        </p:spPr>
      </p:pic>
      <p:pic>
        <p:nvPicPr>
          <p:cNvPr id="332" name="Google Shape;332;p34"/>
          <p:cNvPicPr preferRelativeResize="0"/>
          <p:nvPr/>
        </p:nvPicPr>
        <p:blipFill>
          <a:blip r:embed="rId3">
            <a:alphaModFix/>
          </a:blip>
          <a:stretch>
            <a:fillRect/>
          </a:stretch>
        </p:blipFill>
        <p:spPr>
          <a:xfrm>
            <a:off x="2647400" y="2384036"/>
            <a:ext cx="630850" cy="571674"/>
          </a:xfrm>
          <a:prstGeom prst="rect">
            <a:avLst/>
          </a:prstGeom>
          <a:noFill/>
          <a:ln>
            <a:noFill/>
          </a:ln>
        </p:spPr>
      </p:pic>
      <p:sp>
        <p:nvSpPr>
          <p:cNvPr id="333" name="Google Shape;333;p34"/>
          <p:cNvSpPr/>
          <p:nvPr/>
        </p:nvSpPr>
        <p:spPr>
          <a:xfrm>
            <a:off x="3827729" y="37127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7327129" y="38645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4572030" y="333425"/>
            <a:ext cx="3566100" cy="1426500"/>
          </a:xfrm>
          <a:prstGeom prst="round2SameRect">
            <a:avLst>
              <a:gd fmla="val 16667" name="adj1"/>
              <a:gd fmla="val 0" name="adj2"/>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Lack of Awareness:</a:t>
            </a:r>
            <a:br>
              <a:rPr b="1" lang="en" sz="1300">
                <a:latin typeface="Lato"/>
                <a:ea typeface="Lato"/>
                <a:cs typeface="Lato"/>
                <a:sym typeface="Lato"/>
              </a:rPr>
            </a:br>
            <a:r>
              <a:rPr lang="en" sz="1300">
                <a:latin typeface="Lato"/>
                <a:ea typeface="Lato"/>
                <a:cs typeface="Lato"/>
                <a:sym typeface="Lato"/>
              </a:rPr>
              <a:t>Students may not be familiar with food sustainability practices, or understand how food is being wasted, especially at a large quantity.</a:t>
            </a:r>
            <a:endParaRPr sz="1300">
              <a:latin typeface="Lato"/>
              <a:ea typeface="Lato"/>
              <a:cs typeface="Lato"/>
              <a:sym typeface="Lato"/>
            </a:endParaRPr>
          </a:p>
        </p:txBody>
      </p:sp>
      <p:sp>
        <p:nvSpPr>
          <p:cNvPr id="336" name="Google Shape;336;p34"/>
          <p:cNvSpPr/>
          <p:nvPr/>
        </p:nvSpPr>
        <p:spPr>
          <a:xfrm>
            <a:off x="4570830" y="1764306"/>
            <a:ext cx="3568500" cy="1596600"/>
          </a:xfrm>
          <a:prstGeom prst="roundRect">
            <a:avLst>
              <a:gd fmla="val 16667" name="adj"/>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Food Choices in RP Canteen:</a:t>
            </a:r>
            <a:br>
              <a:rPr b="1" lang="en" sz="1300">
                <a:latin typeface="Lato"/>
                <a:ea typeface="Lato"/>
                <a:cs typeface="Lato"/>
                <a:sym typeface="Lato"/>
              </a:rPr>
            </a:br>
            <a:r>
              <a:rPr lang="en" sz="1300">
                <a:latin typeface="Lato"/>
                <a:ea typeface="Lato"/>
                <a:cs typeface="Lato"/>
                <a:sym typeface="Lato"/>
              </a:rPr>
              <a:t>Students and staff may not visit certain stalls in canteens, dependent on their mood or preference of food. This leads to the stall owner having to discard leftover food if there is an insufficient number of customers purchasing their dishes.</a:t>
            </a:r>
            <a:endParaRPr sz="1300">
              <a:latin typeface="Lato"/>
              <a:ea typeface="Lato"/>
              <a:cs typeface="Lato"/>
              <a:sym typeface="Lato"/>
            </a:endParaRPr>
          </a:p>
        </p:txBody>
      </p:sp>
      <p:sp>
        <p:nvSpPr>
          <p:cNvPr id="337" name="Google Shape;337;p34"/>
          <p:cNvSpPr/>
          <p:nvPr/>
        </p:nvSpPr>
        <p:spPr>
          <a:xfrm>
            <a:off x="4570830" y="3366102"/>
            <a:ext cx="3568500" cy="1300800"/>
          </a:xfrm>
          <a:prstGeom prst="round2DiagRect">
            <a:avLst>
              <a:gd fmla="val 16667" name="adj1"/>
              <a:gd fmla="val 0" name="adj2"/>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No Implementation in School Curriculum:</a:t>
            </a:r>
            <a:endParaRPr b="1" sz="1300">
              <a:latin typeface="Lato"/>
              <a:ea typeface="Lato"/>
              <a:cs typeface="Lato"/>
              <a:sym typeface="Lato"/>
            </a:endParaRPr>
          </a:p>
          <a:p>
            <a:pPr indent="0" lvl="0" marL="0" rtl="0" algn="ctr">
              <a:spcBef>
                <a:spcPts val="0"/>
              </a:spcBef>
              <a:spcAft>
                <a:spcPts val="0"/>
              </a:spcAft>
              <a:buNone/>
            </a:pPr>
            <a:r>
              <a:rPr lang="en" sz="1300">
                <a:latin typeface="Lato"/>
                <a:ea typeface="Lato"/>
                <a:cs typeface="Lato"/>
                <a:sym typeface="Lato"/>
              </a:rPr>
              <a:t>RP staff may not be doing enough to implement topics such as food sustainability in modules which could lead to a lack of awareness regarding the subject amongst students.</a:t>
            </a:r>
            <a:endParaRPr sz="1300">
              <a:latin typeface="Lato"/>
              <a:ea typeface="Lato"/>
              <a:cs typeface="Lato"/>
              <a:sym typeface="Lato"/>
            </a:endParaRPr>
          </a:p>
        </p:txBody>
      </p:sp>
      <p:sp>
        <p:nvSpPr>
          <p:cNvPr id="338" name="Google Shape;338;p34"/>
          <p:cNvSpPr txBox="1"/>
          <p:nvPr/>
        </p:nvSpPr>
        <p:spPr>
          <a:xfrm>
            <a:off x="0" y="0"/>
            <a:ext cx="343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5</a:t>
            </a:r>
            <a:r>
              <a:rPr i="1" lang="en" sz="1100">
                <a:solidFill>
                  <a:schemeClr val="dk1"/>
                </a:solidFill>
                <a:latin typeface="Noto Serif Bengali"/>
                <a:ea typeface="Noto Serif Bengali"/>
                <a:cs typeface="Noto Serif Bengali"/>
                <a:sym typeface="Noto Serif Bengali"/>
              </a:rPr>
              <a:t>: Interrelationship Diagram #1 (Analyse)</a:t>
            </a:r>
            <a:endParaRPr i="1" sz="1100">
              <a:solidFill>
                <a:schemeClr val="dk1"/>
              </a:solidFill>
              <a:latin typeface="Noto Serif Bengali"/>
              <a:ea typeface="Noto Serif Bengali"/>
              <a:cs typeface="Noto Serif Bengali"/>
              <a:sym typeface="Noto Serif Bengali"/>
            </a:endParaRPr>
          </a:p>
        </p:txBody>
      </p:sp>
      <p:pic>
        <p:nvPicPr>
          <p:cNvPr id="339" name="Google Shape;339;p34"/>
          <p:cNvPicPr preferRelativeResize="0"/>
          <p:nvPr/>
        </p:nvPicPr>
        <p:blipFill rotWithShape="1">
          <a:blip r:embed="rId5">
            <a:alphaModFix/>
          </a:blip>
          <a:srcRect b="36183" l="0" r="29283" t="0"/>
          <a:stretch/>
        </p:blipFill>
        <p:spPr>
          <a:xfrm>
            <a:off x="215525" y="1099312"/>
            <a:ext cx="4166464" cy="2944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p:nvPr/>
        </p:nvSpPr>
        <p:spPr>
          <a:xfrm>
            <a:off x="4572030" y="316386"/>
            <a:ext cx="3566100" cy="1200600"/>
          </a:xfrm>
          <a:prstGeom prst="round2SameRect">
            <a:avLst>
              <a:gd fmla="val 16667" name="adj1"/>
              <a:gd fmla="val 0" name="adj2"/>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School Policies: </a:t>
            </a:r>
            <a:endParaRPr b="1" sz="1300">
              <a:latin typeface="Lato"/>
              <a:ea typeface="Lato"/>
              <a:cs typeface="Lato"/>
              <a:sym typeface="Lato"/>
            </a:endParaRPr>
          </a:p>
          <a:p>
            <a:pPr indent="0" lvl="0" marL="0" rtl="0" algn="ctr">
              <a:spcBef>
                <a:spcPts val="0"/>
              </a:spcBef>
              <a:spcAft>
                <a:spcPts val="0"/>
              </a:spcAft>
              <a:buNone/>
            </a:pPr>
            <a:r>
              <a:rPr lang="en" sz="1300">
                <a:latin typeface="Lato"/>
                <a:ea typeface="Lato"/>
                <a:cs typeface="Lato"/>
                <a:sym typeface="Lato"/>
              </a:rPr>
              <a:t>School Policies may restrict vendors to sell food at certain times of the day, or keep a certain quantity of food in school.</a:t>
            </a:r>
            <a:endParaRPr sz="1300">
              <a:latin typeface="Lato"/>
              <a:ea typeface="Lato"/>
              <a:cs typeface="Lato"/>
              <a:sym typeface="Lato"/>
            </a:endParaRPr>
          </a:p>
        </p:txBody>
      </p:sp>
      <p:sp>
        <p:nvSpPr>
          <p:cNvPr id="345" name="Google Shape;345;p35"/>
          <p:cNvSpPr/>
          <p:nvPr/>
        </p:nvSpPr>
        <p:spPr>
          <a:xfrm>
            <a:off x="4572000" y="1519625"/>
            <a:ext cx="3568500" cy="1596600"/>
          </a:xfrm>
          <a:prstGeom prst="roundRect">
            <a:avLst>
              <a:gd fmla="val 16667" name="adj"/>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Student Food Preferences:</a:t>
            </a:r>
            <a:endParaRPr b="1" sz="1300">
              <a:latin typeface="Lato"/>
              <a:ea typeface="Lato"/>
              <a:cs typeface="Lato"/>
              <a:sym typeface="Lato"/>
            </a:endParaRPr>
          </a:p>
          <a:p>
            <a:pPr indent="0" lvl="0" marL="0" rtl="0" algn="ctr">
              <a:spcBef>
                <a:spcPts val="0"/>
              </a:spcBef>
              <a:spcAft>
                <a:spcPts val="0"/>
              </a:spcAft>
              <a:buNone/>
            </a:pPr>
            <a:r>
              <a:rPr lang="en" sz="1300">
                <a:latin typeface="Lato"/>
                <a:ea typeface="Lato"/>
                <a:cs typeface="Lato"/>
                <a:sym typeface="Lato"/>
              </a:rPr>
              <a:t>Vendors curate their menus based on what students and staff prefer or what is popular. If the menus are disorganised or unclear, or if the dishes are not to the individual’s liking, it leads to a decline in sales and hence, leaves them no choice but to throw away food.</a:t>
            </a:r>
            <a:endParaRPr b="1" sz="1300">
              <a:latin typeface="Lato"/>
              <a:ea typeface="Lato"/>
              <a:cs typeface="Lato"/>
              <a:sym typeface="Lato"/>
            </a:endParaRPr>
          </a:p>
        </p:txBody>
      </p:sp>
      <p:sp>
        <p:nvSpPr>
          <p:cNvPr id="346" name="Google Shape;346;p35"/>
          <p:cNvSpPr/>
          <p:nvPr/>
        </p:nvSpPr>
        <p:spPr>
          <a:xfrm>
            <a:off x="4572000" y="3116225"/>
            <a:ext cx="3568500" cy="1543800"/>
          </a:xfrm>
          <a:prstGeom prst="round2DiagRect">
            <a:avLst>
              <a:gd fmla="val 16667" name="adj1"/>
              <a:gd fmla="val 0" name="adj2"/>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HPB Guidelines:</a:t>
            </a:r>
            <a:endParaRPr b="1" sz="1300">
              <a:latin typeface="Lato"/>
              <a:ea typeface="Lato"/>
              <a:cs typeface="Lato"/>
              <a:sym typeface="Lato"/>
            </a:endParaRPr>
          </a:p>
          <a:p>
            <a:pPr indent="0" lvl="0" marL="0" rtl="0" algn="ctr">
              <a:spcBef>
                <a:spcPts val="0"/>
              </a:spcBef>
              <a:spcAft>
                <a:spcPts val="0"/>
              </a:spcAft>
              <a:buNone/>
            </a:pPr>
            <a:r>
              <a:rPr lang="en" sz="1300">
                <a:latin typeface="Lato"/>
                <a:ea typeface="Lato"/>
                <a:cs typeface="Lato"/>
                <a:sym typeface="Lato"/>
              </a:rPr>
              <a:t>The food being sold at school cafeterias have to follow certain guidelines and specifications including nutrients, to ensure the food is healthy. As more unhealthy food is prominent amongst students, sales could be down if the stall only sells healthy food.</a:t>
            </a:r>
            <a:endParaRPr b="1" sz="1300">
              <a:latin typeface="Lato"/>
              <a:ea typeface="Lato"/>
              <a:cs typeface="Lato"/>
              <a:sym typeface="Lato"/>
            </a:endParaRPr>
          </a:p>
        </p:txBody>
      </p:sp>
      <p:pic>
        <p:nvPicPr>
          <p:cNvPr id="347" name="Google Shape;347;p35"/>
          <p:cNvPicPr preferRelativeResize="0"/>
          <p:nvPr/>
        </p:nvPicPr>
        <p:blipFill>
          <a:blip r:embed="rId3">
            <a:alphaModFix/>
          </a:blip>
          <a:stretch>
            <a:fillRect/>
          </a:stretch>
        </p:blipFill>
        <p:spPr>
          <a:xfrm rot="8557920">
            <a:off x="1181847" y="1865978"/>
            <a:ext cx="570274" cy="516763"/>
          </a:xfrm>
          <a:prstGeom prst="rect">
            <a:avLst/>
          </a:prstGeom>
          <a:noFill/>
          <a:ln>
            <a:noFill/>
          </a:ln>
        </p:spPr>
      </p:pic>
      <p:pic>
        <p:nvPicPr>
          <p:cNvPr id="348" name="Google Shape;348;p35"/>
          <p:cNvPicPr preferRelativeResize="0"/>
          <p:nvPr/>
        </p:nvPicPr>
        <p:blipFill>
          <a:blip r:embed="rId4">
            <a:alphaModFix/>
          </a:blip>
          <a:stretch>
            <a:fillRect/>
          </a:stretch>
        </p:blipFill>
        <p:spPr>
          <a:xfrm rot="615540">
            <a:off x="637318" y="3159047"/>
            <a:ext cx="1659338" cy="1900987"/>
          </a:xfrm>
          <a:prstGeom prst="rect">
            <a:avLst/>
          </a:prstGeom>
          <a:noFill/>
          <a:ln>
            <a:noFill/>
          </a:ln>
        </p:spPr>
      </p:pic>
      <p:pic>
        <p:nvPicPr>
          <p:cNvPr id="349" name="Google Shape;349;p35"/>
          <p:cNvPicPr preferRelativeResize="0"/>
          <p:nvPr/>
        </p:nvPicPr>
        <p:blipFill>
          <a:blip r:embed="rId3">
            <a:alphaModFix/>
          </a:blip>
          <a:stretch>
            <a:fillRect/>
          </a:stretch>
        </p:blipFill>
        <p:spPr>
          <a:xfrm>
            <a:off x="2647400" y="2384036"/>
            <a:ext cx="630850" cy="571674"/>
          </a:xfrm>
          <a:prstGeom prst="rect">
            <a:avLst/>
          </a:prstGeom>
          <a:noFill/>
          <a:ln>
            <a:noFill/>
          </a:ln>
        </p:spPr>
      </p:pic>
      <p:sp>
        <p:nvSpPr>
          <p:cNvPr id="350" name="Google Shape;350;p35"/>
          <p:cNvSpPr/>
          <p:nvPr/>
        </p:nvSpPr>
        <p:spPr>
          <a:xfrm>
            <a:off x="3827729" y="37127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txBox="1"/>
          <p:nvPr/>
        </p:nvSpPr>
        <p:spPr>
          <a:xfrm>
            <a:off x="0" y="0"/>
            <a:ext cx="343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6</a:t>
            </a:r>
            <a:r>
              <a:rPr i="1" lang="en" sz="1100">
                <a:solidFill>
                  <a:schemeClr val="dk1"/>
                </a:solidFill>
                <a:latin typeface="Noto Serif Bengali"/>
                <a:ea typeface="Noto Serif Bengali"/>
                <a:cs typeface="Noto Serif Bengali"/>
                <a:sym typeface="Noto Serif Bengali"/>
              </a:rPr>
              <a:t>: Interrelationship Diagram #2 (Analyse)</a:t>
            </a:r>
            <a:endParaRPr i="1" sz="1100">
              <a:solidFill>
                <a:schemeClr val="dk1"/>
              </a:solidFill>
              <a:latin typeface="Noto Serif Bengali"/>
              <a:ea typeface="Noto Serif Bengali"/>
              <a:cs typeface="Noto Serif Bengali"/>
              <a:sym typeface="Noto Serif Bengali"/>
            </a:endParaRPr>
          </a:p>
        </p:txBody>
      </p:sp>
      <p:pic>
        <p:nvPicPr>
          <p:cNvPr id="352" name="Google Shape;352;p35"/>
          <p:cNvPicPr preferRelativeResize="0"/>
          <p:nvPr/>
        </p:nvPicPr>
        <p:blipFill rotWithShape="1">
          <a:blip r:embed="rId5">
            <a:alphaModFix/>
          </a:blip>
          <a:srcRect b="30131" l="62884" r="0" t="21882"/>
          <a:stretch/>
        </p:blipFill>
        <p:spPr>
          <a:xfrm>
            <a:off x="681025" y="831580"/>
            <a:ext cx="3436799" cy="34803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6"/>
          <p:cNvSpPr/>
          <p:nvPr/>
        </p:nvSpPr>
        <p:spPr>
          <a:xfrm>
            <a:off x="5056662" y="181025"/>
            <a:ext cx="3566100" cy="998400"/>
          </a:xfrm>
          <a:prstGeom prst="round2SameRect">
            <a:avLst>
              <a:gd fmla="val 16667" name="adj1"/>
              <a:gd fmla="val 0" name="adj2"/>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Food Sustainability Goals:</a:t>
            </a:r>
            <a:br>
              <a:rPr b="1" lang="en" sz="1300">
                <a:latin typeface="Lato"/>
                <a:ea typeface="Lato"/>
                <a:cs typeface="Lato"/>
                <a:sym typeface="Lato"/>
              </a:rPr>
            </a:br>
            <a:r>
              <a:rPr lang="en" sz="1300">
                <a:latin typeface="Lato"/>
                <a:ea typeface="Lato"/>
                <a:cs typeface="Lato"/>
                <a:sym typeface="Lato"/>
              </a:rPr>
              <a:t>The school may aim to reach a certain goal, hence they may enforce strict policies for vendors to follow.</a:t>
            </a:r>
            <a:endParaRPr b="1" sz="1300">
              <a:latin typeface="Lato"/>
              <a:ea typeface="Lato"/>
              <a:cs typeface="Lato"/>
              <a:sym typeface="Lato"/>
            </a:endParaRPr>
          </a:p>
        </p:txBody>
      </p:sp>
      <p:sp>
        <p:nvSpPr>
          <p:cNvPr id="358" name="Google Shape;358;p36"/>
          <p:cNvSpPr/>
          <p:nvPr/>
        </p:nvSpPr>
        <p:spPr>
          <a:xfrm>
            <a:off x="5055462" y="1206768"/>
            <a:ext cx="3568500" cy="1303500"/>
          </a:xfrm>
          <a:prstGeom prst="roundRect">
            <a:avLst>
              <a:gd fmla="val 16667" name="adj"/>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Student Feedback:</a:t>
            </a:r>
            <a:endParaRPr b="1" sz="1300">
              <a:latin typeface="Lato"/>
              <a:ea typeface="Lato"/>
              <a:cs typeface="Lato"/>
              <a:sym typeface="Lato"/>
            </a:endParaRPr>
          </a:p>
          <a:p>
            <a:pPr indent="0" lvl="0" marL="0" rtl="0" algn="ctr">
              <a:spcBef>
                <a:spcPts val="0"/>
              </a:spcBef>
              <a:spcAft>
                <a:spcPts val="0"/>
              </a:spcAft>
              <a:buNone/>
            </a:pPr>
            <a:r>
              <a:rPr lang="en" sz="1300">
                <a:latin typeface="Lato"/>
                <a:ea typeface="Lato"/>
                <a:cs typeface="Lato"/>
                <a:sym typeface="Lato"/>
              </a:rPr>
              <a:t>Depending on the criticism of their students, the structure of cafeterias and canteens can be changed by the school management causing a drastic impact on food vendors.</a:t>
            </a:r>
            <a:endParaRPr b="1" sz="1300">
              <a:latin typeface="Lato"/>
              <a:ea typeface="Lato"/>
              <a:cs typeface="Lato"/>
              <a:sym typeface="Lato"/>
            </a:endParaRPr>
          </a:p>
        </p:txBody>
      </p:sp>
      <p:sp>
        <p:nvSpPr>
          <p:cNvPr id="359" name="Google Shape;359;p36"/>
          <p:cNvSpPr/>
          <p:nvPr/>
        </p:nvSpPr>
        <p:spPr>
          <a:xfrm>
            <a:off x="5055350" y="3821822"/>
            <a:ext cx="3568500" cy="1223400"/>
          </a:xfrm>
          <a:prstGeom prst="round2DiagRect">
            <a:avLst>
              <a:gd fmla="val 16667" name="adj1"/>
              <a:gd fmla="val 0" name="adj2"/>
            </a:avLst>
          </a:prstGeom>
          <a:solidFill>
            <a:schemeClr val="lt1"/>
          </a:solidFill>
          <a:ln cap="flat" cmpd="sng" w="38100">
            <a:solidFill>
              <a:srgbClr val="5F819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Lack of Initiative:</a:t>
            </a:r>
            <a:endParaRPr b="1" sz="1300">
              <a:latin typeface="Lato"/>
              <a:ea typeface="Lato"/>
              <a:cs typeface="Lato"/>
              <a:sym typeface="Lato"/>
            </a:endParaRPr>
          </a:p>
          <a:p>
            <a:pPr indent="0" lvl="0" marL="0" rtl="0" algn="ctr">
              <a:spcBef>
                <a:spcPts val="0"/>
              </a:spcBef>
              <a:spcAft>
                <a:spcPts val="0"/>
              </a:spcAft>
              <a:buNone/>
            </a:pPr>
            <a:r>
              <a:rPr lang="en" sz="1300">
                <a:latin typeface="Lato"/>
                <a:ea typeface="Lato"/>
                <a:cs typeface="Lato"/>
                <a:sym typeface="Lato"/>
              </a:rPr>
              <a:t>If no student leaders initiate conversations about food sustainability, or spread awareness about it, the food sustainability in RP may not be strong.</a:t>
            </a:r>
            <a:endParaRPr b="1" sz="1300">
              <a:latin typeface="Lato"/>
              <a:ea typeface="Lato"/>
              <a:cs typeface="Lato"/>
              <a:sym typeface="Lato"/>
            </a:endParaRPr>
          </a:p>
        </p:txBody>
      </p:sp>
      <p:pic>
        <p:nvPicPr>
          <p:cNvPr id="360" name="Google Shape;360;p36"/>
          <p:cNvPicPr preferRelativeResize="0"/>
          <p:nvPr/>
        </p:nvPicPr>
        <p:blipFill>
          <a:blip r:embed="rId3">
            <a:alphaModFix/>
          </a:blip>
          <a:stretch>
            <a:fillRect/>
          </a:stretch>
        </p:blipFill>
        <p:spPr>
          <a:xfrm rot="8557920">
            <a:off x="1181847" y="1865978"/>
            <a:ext cx="570274" cy="516763"/>
          </a:xfrm>
          <a:prstGeom prst="rect">
            <a:avLst/>
          </a:prstGeom>
          <a:noFill/>
          <a:ln>
            <a:noFill/>
          </a:ln>
        </p:spPr>
      </p:pic>
      <p:pic>
        <p:nvPicPr>
          <p:cNvPr id="361" name="Google Shape;361;p36"/>
          <p:cNvPicPr preferRelativeResize="0"/>
          <p:nvPr/>
        </p:nvPicPr>
        <p:blipFill>
          <a:blip r:embed="rId4">
            <a:alphaModFix/>
          </a:blip>
          <a:stretch>
            <a:fillRect/>
          </a:stretch>
        </p:blipFill>
        <p:spPr>
          <a:xfrm rot="615540">
            <a:off x="637318" y="3159047"/>
            <a:ext cx="1659338" cy="1900987"/>
          </a:xfrm>
          <a:prstGeom prst="rect">
            <a:avLst/>
          </a:prstGeom>
          <a:noFill/>
          <a:ln>
            <a:noFill/>
          </a:ln>
        </p:spPr>
      </p:pic>
      <p:pic>
        <p:nvPicPr>
          <p:cNvPr id="362" name="Google Shape;362;p36"/>
          <p:cNvPicPr preferRelativeResize="0"/>
          <p:nvPr/>
        </p:nvPicPr>
        <p:blipFill>
          <a:blip r:embed="rId3">
            <a:alphaModFix/>
          </a:blip>
          <a:stretch>
            <a:fillRect/>
          </a:stretch>
        </p:blipFill>
        <p:spPr>
          <a:xfrm>
            <a:off x="2647400" y="2384036"/>
            <a:ext cx="630850" cy="571674"/>
          </a:xfrm>
          <a:prstGeom prst="rect">
            <a:avLst/>
          </a:prstGeom>
          <a:noFill/>
          <a:ln>
            <a:noFill/>
          </a:ln>
        </p:spPr>
      </p:pic>
      <p:sp>
        <p:nvSpPr>
          <p:cNvPr id="363" name="Google Shape;363;p36"/>
          <p:cNvSpPr/>
          <p:nvPr/>
        </p:nvSpPr>
        <p:spPr>
          <a:xfrm>
            <a:off x="3827729" y="371272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7784329" y="3788370"/>
            <a:ext cx="290100" cy="290100"/>
          </a:xfrm>
          <a:prstGeom prst="star4">
            <a:avLst>
              <a:gd fmla="val 125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txBox="1"/>
          <p:nvPr/>
        </p:nvSpPr>
        <p:spPr>
          <a:xfrm>
            <a:off x="0" y="0"/>
            <a:ext cx="343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7</a:t>
            </a:r>
            <a:r>
              <a:rPr i="1" lang="en" sz="1100">
                <a:solidFill>
                  <a:schemeClr val="dk1"/>
                </a:solidFill>
                <a:latin typeface="Noto Serif Bengali"/>
                <a:ea typeface="Noto Serif Bengali"/>
                <a:cs typeface="Noto Serif Bengali"/>
                <a:sym typeface="Noto Serif Bengali"/>
              </a:rPr>
              <a:t>: Interrelationship Diagram #3 (Analyse)</a:t>
            </a:r>
            <a:endParaRPr i="1" sz="1100">
              <a:solidFill>
                <a:schemeClr val="dk1"/>
              </a:solidFill>
              <a:latin typeface="Noto Serif Bengali"/>
              <a:ea typeface="Noto Serif Bengali"/>
              <a:cs typeface="Noto Serif Bengali"/>
              <a:sym typeface="Noto Serif Bengali"/>
            </a:endParaRPr>
          </a:p>
        </p:txBody>
      </p:sp>
      <p:pic>
        <p:nvPicPr>
          <p:cNvPr id="366" name="Google Shape;366;p36"/>
          <p:cNvPicPr preferRelativeResize="0"/>
          <p:nvPr/>
        </p:nvPicPr>
        <p:blipFill rotWithShape="1">
          <a:blip r:embed="rId5">
            <a:alphaModFix/>
          </a:blip>
          <a:srcRect b="13419" l="17157" r="20362" t="59228"/>
          <a:stretch/>
        </p:blipFill>
        <p:spPr>
          <a:xfrm>
            <a:off x="270925" y="1774079"/>
            <a:ext cx="4652624" cy="1595341"/>
          </a:xfrm>
          <a:prstGeom prst="rect">
            <a:avLst/>
          </a:prstGeom>
          <a:noFill/>
          <a:ln>
            <a:noFill/>
          </a:ln>
        </p:spPr>
      </p:pic>
      <p:sp>
        <p:nvSpPr>
          <p:cNvPr id="367" name="Google Shape;367;p36"/>
          <p:cNvSpPr/>
          <p:nvPr/>
        </p:nvSpPr>
        <p:spPr>
          <a:xfrm>
            <a:off x="5055350" y="2518325"/>
            <a:ext cx="3568500" cy="1303500"/>
          </a:xfrm>
          <a:prstGeom prst="roundRect">
            <a:avLst>
              <a:gd fmla="val 16667" name="adj"/>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Lato"/>
                <a:ea typeface="Lato"/>
                <a:cs typeface="Lato"/>
                <a:sym typeface="Lato"/>
              </a:rPr>
              <a:t>Student Support:</a:t>
            </a:r>
            <a:endParaRPr b="1" sz="1300">
              <a:latin typeface="Lato"/>
              <a:ea typeface="Lato"/>
              <a:cs typeface="Lato"/>
              <a:sym typeface="Lato"/>
            </a:endParaRPr>
          </a:p>
          <a:p>
            <a:pPr indent="0" lvl="0" marL="0" rtl="0" algn="ctr">
              <a:spcBef>
                <a:spcPts val="0"/>
              </a:spcBef>
              <a:spcAft>
                <a:spcPts val="0"/>
              </a:spcAft>
              <a:buNone/>
            </a:pPr>
            <a:r>
              <a:rPr lang="en" sz="1300">
                <a:latin typeface="Lato"/>
                <a:ea typeface="Lato"/>
                <a:cs typeface="Lato"/>
                <a:sym typeface="Lato"/>
              </a:rPr>
              <a:t>If there is a lack of Student Support in the organisations within the school, not a lot can be done regarding food sustainability.</a:t>
            </a:r>
            <a:endParaRPr b="1" sz="13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7"/>
          <p:cNvSpPr txBox="1"/>
          <p:nvPr/>
        </p:nvSpPr>
        <p:spPr>
          <a:xfrm>
            <a:off x="0" y="0"/>
            <a:ext cx="343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Noto Serif Bengali"/>
                <a:ea typeface="Noto Serif Bengali"/>
                <a:cs typeface="Noto Serif Bengali"/>
                <a:sym typeface="Noto Serif Bengali"/>
              </a:rPr>
              <a:t>9</a:t>
            </a:r>
            <a:r>
              <a:rPr i="1" lang="en" sz="1100">
                <a:solidFill>
                  <a:schemeClr val="dk1"/>
                </a:solidFill>
                <a:latin typeface="Noto Serif Bengali"/>
                <a:ea typeface="Noto Serif Bengali"/>
                <a:cs typeface="Noto Serif Bengali"/>
                <a:sym typeface="Noto Serif Bengali"/>
              </a:rPr>
              <a:t>: Virtuous Cycle + Balancing Loop (Evaluate)</a:t>
            </a:r>
            <a:endParaRPr i="1" sz="1100">
              <a:solidFill>
                <a:schemeClr val="dk1"/>
              </a:solidFill>
              <a:latin typeface="Noto Serif Bengali"/>
              <a:ea typeface="Noto Serif Bengali"/>
              <a:cs typeface="Noto Serif Bengali"/>
              <a:sym typeface="Noto Serif Bengali"/>
            </a:endParaRPr>
          </a:p>
        </p:txBody>
      </p:sp>
      <p:sp>
        <p:nvSpPr>
          <p:cNvPr id="373" name="Google Shape;373;p37"/>
          <p:cNvSpPr txBox="1"/>
          <p:nvPr>
            <p:ph type="title"/>
          </p:nvPr>
        </p:nvSpPr>
        <p:spPr>
          <a:xfrm>
            <a:off x="783732" y="447950"/>
            <a:ext cx="3516600" cy="523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200"/>
              <a:t>VIRTUOUS CYCLE</a:t>
            </a:r>
            <a:endParaRPr sz="2200">
              <a:solidFill>
                <a:schemeClr val="dk1"/>
              </a:solidFill>
            </a:endParaRPr>
          </a:p>
        </p:txBody>
      </p:sp>
      <p:sp>
        <p:nvSpPr>
          <p:cNvPr id="374" name="Google Shape;374;p37"/>
          <p:cNvSpPr/>
          <p:nvPr/>
        </p:nvSpPr>
        <p:spPr>
          <a:xfrm>
            <a:off x="1776325" y="937050"/>
            <a:ext cx="1536300" cy="1463100"/>
          </a:xfrm>
          <a:prstGeom prst="ellipse">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ato"/>
                <a:ea typeface="Lato"/>
                <a:cs typeface="Lato"/>
                <a:sym typeface="Lato"/>
              </a:rPr>
              <a:t>Self-Directed Student Initiatives</a:t>
            </a:r>
            <a:endParaRPr sz="1000">
              <a:latin typeface="Lato"/>
              <a:ea typeface="Lato"/>
              <a:cs typeface="Lato"/>
              <a:sym typeface="Lato"/>
            </a:endParaRPr>
          </a:p>
        </p:txBody>
      </p:sp>
      <p:sp>
        <p:nvSpPr>
          <p:cNvPr id="375" name="Google Shape;375;p37"/>
          <p:cNvSpPr/>
          <p:nvPr/>
        </p:nvSpPr>
        <p:spPr>
          <a:xfrm>
            <a:off x="443275" y="2959975"/>
            <a:ext cx="1525200" cy="1457400"/>
          </a:xfrm>
          <a:prstGeom prst="ellipse">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ato"/>
                <a:ea typeface="Lato"/>
                <a:cs typeface="Lato"/>
                <a:sym typeface="Lato"/>
              </a:rPr>
              <a:t>Increase of Awareness Regarding Food Sustainability</a:t>
            </a:r>
            <a:endParaRPr sz="1000">
              <a:latin typeface="Lato"/>
              <a:ea typeface="Lato"/>
              <a:cs typeface="Lato"/>
              <a:sym typeface="Lato"/>
            </a:endParaRPr>
          </a:p>
        </p:txBody>
      </p:sp>
      <p:sp>
        <p:nvSpPr>
          <p:cNvPr id="376" name="Google Shape;376;p37"/>
          <p:cNvSpPr/>
          <p:nvPr/>
        </p:nvSpPr>
        <p:spPr>
          <a:xfrm>
            <a:off x="3123000" y="2958618"/>
            <a:ext cx="1525200" cy="1457400"/>
          </a:xfrm>
          <a:prstGeom prst="ellipse">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Lato"/>
                <a:ea typeface="Lato"/>
                <a:cs typeface="Lato"/>
                <a:sym typeface="Lato"/>
              </a:rPr>
              <a:t>More and More Students Researching About Food Sustainability</a:t>
            </a:r>
            <a:endParaRPr sz="1000">
              <a:latin typeface="Lato"/>
              <a:ea typeface="Lato"/>
              <a:cs typeface="Lato"/>
              <a:sym typeface="Lato"/>
            </a:endParaRPr>
          </a:p>
        </p:txBody>
      </p:sp>
      <p:cxnSp>
        <p:nvCxnSpPr>
          <p:cNvPr id="377" name="Google Shape;377;p37"/>
          <p:cNvCxnSpPr>
            <a:stCxn id="374" idx="5"/>
            <a:endCxn id="376" idx="0"/>
          </p:cNvCxnSpPr>
          <p:nvPr/>
        </p:nvCxnSpPr>
        <p:spPr>
          <a:xfrm>
            <a:off x="3087639" y="2185884"/>
            <a:ext cx="798000" cy="772800"/>
          </a:xfrm>
          <a:prstGeom prst="straightConnector1">
            <a:avLst/>
          </a:prstGeom>
          <a:noFill/>
          <a:ln cap="flat" cmpd="sng" w="28575">
            <a:solidFill>
              <a:srgbClr val="5F8195"/>
            </a:solidFill>
            <a:prstDash val="solid"/>
            <a:round/>
            <a:headEnd len="med" w="med" type="none"/>
            <a:tailEnd len="med" w="med" type="none"/>
          </a:ln>
        </p:spPr>
      </p:cxnSp>
      <p:cxnSp>
        <p:nvCxnSpPr>
          <p:cNvPr id="378" name="Google Shape;378;p37"/>
          <p:cNvCxnSpPr>
            <a:stCxn id="375" idx="6"/>
            <a:endCxn id="376" idx="2"/>
          </p:cNvCxnSpPr>
          <p:nvPr/>
        </p:nvCxnSpPr>
        <p:spPr>
          <a:xfrm flipH="1" rot="10800000">
            <a:off x="1968475" y="3687175"/>
            <a:ext cx="1154400" cy="1500"/>
          </a:xfrm>
          <a:prstGeom prst="straightConnector1">
            <a:avLst/>
          </a:prstGeom>
          <a:noFill/>
          <a:ln cap="flat" cmpd="sng" w="28575">
            <a:solidFill>
              <a:srgbClr val="5F8195"/>
            </a:solidFill>
            <a:prstDash val="solid"/>
            <a:round/>
            <a:headEnd len="med" w="med" type="none"/>
            <a:tailEnd len="med" w="med" type="none"/>
          </a:ln>
        </p:spPr>
      </p:cxnSp>
      <p:cxnSp>
        <p:nvCxnSpPr>
          <p:cNvPr id="379" name="Google Shape;379;p37"/>
          <p:cNvCxnSpPr>
            <a:stCxn id="375" idx="0"/>
            <a:endCxn id="374" idx="3"/>
          </p:cNvCxnSpPr>
          <p:nvPr/>
        </p:nvCxnSpPr>
        <p:spPr>
          <a:xfrm flipH="1" rot="10800000">
            <a:off x="1205875" y="2185975"/>
            <a:ext cx="795300" cy="774000"/>
          </a:xfrm>
          <a:prstGeom prst="straightConnector1">
            <a:avLst/>
          </a:prstGeom>
          <a:noFill/>
          <a:ln cap="flat" cmpd="sng" w="28575">
            <a:solidFill>
              <a:srgbClr val="5F8195"/>
            </a:solidFill>
            <a:prstDash val="solid"/>
            <a:round/>
            <a:headEnd len="med" w="med" type="none"/>
            <a:tailEnd len="med" w="med" type="none"/>
          </a:ln>
        </p:spPr>
      </p:cxnSp>
      <p:sp>
        <p:nvSpPr>
          <p:cNvPr id="380" name="Google Shape;380;p37"/>
          <p:cNvSpPr txBox="1"/>
          <p:nvPr/>
        </p:nvSpPr>
        <p:spPr>
          <a:xfrm>
            <a:off x="3624975" y="2235900"/>
            <a:ext cx="33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25D79"/>
                </a:solidFill>
                <a:latin typeface="Lato"/>
                <a:ea typeface="Lato"/>
                <a:cs typeface="Lato"/>
                <a:sym typeface="Lato"/>
              </a:rPr>
              <a:t>+</a:t>
            </a:r>
            <a:endParaRPr sz="1600">
              <a:solidFill>
                <a:srgbClr val="325D79"/>
              </a:solidFill>
              <a:latin typeface="Lato"/>
              <a:ea typeface="Lato"/>
              <a:cs typeface="Lato"/>
              <a:sym typeface="Lato"/>
            </a:endParaRPr>
          </a:p>
        </p:txBody>
      </p:sp>
      <p:sp>
        <p:nvSpPr>
          <p:cNvPr id="381" name="Google Shape;381;p37"/>
          <p:cNvSpPr txBox="1"/>
          <p:nvPr/>
        </p:nvSpPr>
        <p:spPr>
          <a:xfrm>
            <a:off x="2377288" y="3797475"/>
            <a:ext cx="33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25D79"/>
                </a:solidFill>
                <a:latin typeface="Lato"/>
                <a:ea typeface="Lato"/>
                <a:cs typeface="Lato"/>
                <a:sym typeface="Lato"/>
              </a:rPr>
              <a:t>+</a:t>
            </a:r>
            <a:endParaRPr sz="1600">
              <a:solidFill>
                <a:srgbClr val="325D79"/>
              </a:solidFill>
              <a:latin typeface="Lato"/>
              <a:ea typeface="Lato"/>
              <a:cs typeface="Lato"/>
              <a:sym typeface="Lato"/>
            </a:endParaRPr>
          </a:p>
        </p:txBody>
      </p:sp>
      <p:sp>
        <p:nvSpPr>
          <p:cNvPr id="382" name="Google Shape;382;p37"/>
          <p:cNvSpPr txBox="1"/>
          <p:nvPr/>
        </p:nvSpPr>
        <p:spPr>
          <a:xfrm>
            <a:off x="1120854" y="2237328"/>
            <a:ext cx="33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25D79"/>
                </a:solidFill>
                <a:latin typeface="Lato"/>
                <a:ea typeface="Lato"/>
                <a:cs typeface="Lato"/>
                <a:sym typeface="Lato"/>
              </a:rPr>
              <a:t>+</a:t>
            </a:r>
            <a:endParaRPr sz="1600">
              <a:solidFill>
                <a:srgbClr val="325D79"/>
              </a:solidFill>
              <a:latin typeface="Lato"/>
              <a:ea typeface="Lato"/>
              <a:cs typeface="Lato"/>
              <a:sym typeface="Lato"/>
            </a:endParaRPr>
          </a:p>
        </p:txBody>
      </p:sp>
      <p:sp>
        <p:nvSpPr>
          <p:cNvPr id="383" name="Google Shape;383;p37"/>
          <p:cNvSpPr txBox="1"/>
          <p:nvPr>
            <p:ph type="title"/>
          </p:nvPr>
        </p:nvSpPr>
        <p:spPr>
          <a:xfrm>
            <a:off x="4964032" y="444774"/>
            <a:ext cx="3516600" cy="523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200"/>
              <a:t>BALANCING LOOP</a:t>
            </a:r>
            <a:endParaRPr sz="2200">
              <a:solidFill>
                <a:schemeClr val="dk1"/>
              </a:solidFill>
            </a:endParaRPr>
          </a:p>
        </p:txBody>
      </p:sp>
      <p:sp>
        <p:nvSpPr>
          <p:cNvPr id="384" name="Google Shape;384;p37"/>
          <p:cNvSpPr/>
          <p:nvPr/>
        </p:nvSpPr>
        <p:spPr>
          <a:xfrm>
            <a:off x="4547175" y="937050"/>
            <a:ext cx="1536300" cy="1463100"/>
          </a:xfrm>
          <a:prstGeom prst="ellipse">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Food Wastage in RP</a:t>
            </a:r>
            <a:endParaRPr>
              <a:latin typeface="Lato"/>
              <a:ea typeface="Lato"/>
              <a:cs typeface="Lato"/>
              <a:sym typeface="Lato"/>
            </a:endParaRPr>
          </a:p>
        </p:txBody>
      </p:sp>
      <p:sp>
        <p:nvSpPr>
          <p:cNvPr id="385" name="Google Shape;385;p37"/>
          <p:cNvSpPr/>
          <p:nvPr/>
        </p:nvSpPr>
        <p:spPr>
          <a:xfrm>
            <a:off x="7013225" y="937050"/>
            <a:ext cx="1536300" cy="1463100"/>
          </a:xfrm>
          <a:prstGeom prst="ellipse">
            <a:avLst/>
          </a:prstGeom>
          <a:solidFill>
            <a:schemeClr val="lt1"/>
          </a:solid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Fee Paid to Store for Amt of Wasted Food</a:t>
            </a:r>
            <a:endParaRPr>
              <a:latin typeface="Lato"/>
              <a:ea typeface="Lato"/>
              <a:cs typeface="Lato"/>
              <a:sym typeface="Lato"/>
            </a:endParaRPr>
          </a:p>
        </p:txBody>
      </p:sp>
      <p:cxnSp>
        <p:nvCxnSpPr>
          <p:cNvPr id="386" name="Google Shape;386;p37"/>
          <p:cNvCxnSpPr>
            <a:stCxn id="384" idx="6"/>
            <a:endCxn id="385" idx="2"/>
          </p:cNvCxnSpPr>
          <p:nvPr/>
        </p:nvCxnSpPr>
        <p:spPr>
          <a:xfrm>
            <a:off x="6083475" y="1668600"/>
            <a:ext cx="929700" cy="0"/>
          </a:xfrm>
          <a:prstGeom prst="straightConnector1">
            <a:avLst/>
          </a:prstGeom>
          <a:noFill/>
          <a:ln cap="flat" cmpd="sng" w="38100">
            <a:solidFill>
              <a:srgbClr val="5F8195"/>
            </a:solidFill>
            <a:prstDash val="solid"/>
            <a:round/>
            <a:headEnd len="med" w="med" type="none"/>
            <a:tailEnd len="med" w="med" type="triangle"/>
          </a:ln>
        </p:spPr>
      </p:cxnSp>
      <p:sp>
        <p:nvSpPr>
          <p:cNvPr id="387" name="Google Shape;387;p37"/>
          <p:cNvSpPr txBox="1"/>
          <p:nvPr/>
        </p:nvSpPr>
        <p:spPr>
          <a:xfrm>
            <a:off x="4770075" y="2564700"/>
            <a:ext cx="37794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chemeClr val="dk1"/>
                </a:solidFill>
                <a:latin typeface="Lato"/>
                <a:ea typeface="Lato"/>
                <a:cs typeface="Lato"/>
                <a:sym typeface="Lato"/>
              </a:rPr>
              <a:t>Virtuous Cycle</a:t>
            </a:r>
            <a:endParaRPr b="1" sz="1300" u="sng">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If students are encouraged to start self-initiated projects or, if its mandatory as part of curriculum, this will lead them to research about food sustainability.</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This allows them to gain in-</a:t>
            </a:r>
            <a:r>
              <a:rPr lang="en" sz="1200">
                <a:solidFill>
                  <a:schemeClr val="dk1"/>
                </a:solidFill>
                <a:latin typeface="Lato"/>
                <a:ea typeface="Lato"/>
                <a:cs typeface="Lato"/>
                <a:sym typeface="Lato"/>
              </a:rPr>
              <a:t>depth</a:t>
            </a:r>
            <a:r>
              <a:rPr lang="en" sz="1200">
                <a:solidFill>
                  <a:schemeClr val="dk1"/>
                </a:solidFill>
                <a:latin typeface="Lato"/>
                <a:ea typeface="Lato"/>
                <a:cs typeface="Lato"/>
                <a:sym typeface="Lato"/>
              </a:rPr>
              <a:t> knowledge regarding the topic and be </a:t>
            </a:r>
            <a:r>
              <a:rPr lang="en" sz="1200">
                <a:solidFill>
                  <a:schemeClr val="dk1"/>
                </a:solidFill>
                <a:latin typeface="Lato"/>
                <a:ea typeface="Lato"/>
                <a:cs typeface="Lato"/>
                <a:sym typeface="Lato"/>
              </a:rPr>
              <a:t>conscious</a:t>
            </a:r>
            <a:r>
              <a:rPr lang="en" sz="1200">
                <a:solidFill>
                  <a:schemeClr val="dk1"/>
                </a:solidFill>
                <a:latin typeface="Lato"/>
                <a:ea typeface="Lato"/>
                <a:cs typeface="Lato"/>
                <a:sym typeface="Lato"/>
              </a:rPr>
              <a:t> when ordering or finishing their food. Furthermore, if they would like to spread further awareness to their peers or the community, they would start even more self-directed projects.</a:t>
            </a:r>
            <a:endParaRPr sz="12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ustainable Agriculture Thesis Defense: Organic Garlic Production by Slidesgo">
  <a:themeElements>
    <a:clrScheme name="Simple Light">
      <a:dk1>
        <a:srgbClr val="0D0D0D"/>
      </a:dk1>
      <a:lt1>
        <a:srgbClr val="EBE6DE"/>
      </a:lt1>
      <a:dk2>
        <a:srgbClr val="D1C8BD"/>
      </a:dk2>
      <a:lt2>
        <a:srgbClr val="FFFFFF"/>
      </a:lt2>
      <a:accent1>
        <a:srgbClr val="FFFFFF"/>
      </a:accent1>
      <a:accent2>
        <a:srgbClr val="FFFFFF"/>
      </a:accent2>
      <a:accent3>
        <a:srgbClr val="FFFFFF"/>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